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8288000" cy="10287000"/>
  <p:notesSz cx="6858000" cy="9144000"/>
  <p:embeddedFontLst>
    <p:embeddedFont>
      <p:font typeface="Anta" pitchFamily="2" charset="0"/>
      <p:regular r:id="rId18"/>
    </p:embeddedFont>
    <p:embeddedFont>
      <p:font typeface="Cabin Condensed" pitchFamily="2" charset="77"/>
      <p:regular r:id="rId19"/>
      <p:bold r:id="rId20"/>
    </p:embeddedFon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Impact" panose="020B0806030902050204" pitchFamily="34" charset="0"/>
      <p:regular r:id="rId25"/>
    </p:embeddedFont>
    <p:embeddedFont>
      <p:font typeface="Open Sans" panose="020B0606030504020204" pitchFamily="34" charset="0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0" roundtripDataSignature="AMtx7mhO+stZw8xjFenHUdewaBqHC97CG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1"/>
    <p:restoredTop sz="94643"/>
  </p:normalViewPr>
  <p:slideViewPr>
    <p:cSldViewPr snapToGrid="0">
      <p:cViewPr varScale="1">
        <p:scale>
          <a:sx n="73" d="100"/>
          <a:sy n="73" d="100"/>
        </p:scale>
        <p:origin x="784" y="2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customschemas.google.com/relationships/presentationmetadata" Target="meta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85c68bc2bb_1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2" name="Google Shape;82;g385c68bc2bb_1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39b7951dcad_0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70" name="Google Shape;270;g39b7951dcad_0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39b7951dcad_0_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91" name="Google Shape;291;g39b7951dcad_0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39b7951dcad_0_2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10" name="Google Shape;310;g39b7951dcad_0_2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39b7951dcad_0_2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28" name="Google Shape;328;g39b7951dcad_0_2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39b7951dcad_0_2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46" name="Google Shape;346;g39b7951dcad_0_2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39b7951dcad_0_3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60" name="Google Shape;360;g39b7951dcad_0_3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8a00687fc4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2" name="Google Shape;102;g38a00687fc4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39b214379d7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9" name="Google Shape;119;g39b214379d7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39b214379d7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35" name="Google Shape;135;g39b214379d7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39b7951dcad_0_3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39b7951dcad_0_3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39b7951dcad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" name="Google Shape;183;g39b7951dcad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9b7951dcad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02" name="Google Shape;202;g39b7951dcad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39b7951dcad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20" name="Google Shape;220;g39b7951dcad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39b7951dcad_0_3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41" name="Google Shape;241;g39b7951dcad_0_3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4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5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6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6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8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9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9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9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10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10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2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2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12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3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3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47kMlv0" TargetMode="External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3.png"/><Relationship Id="rId4" Type="http://schemas.openxmlformats.org/officeDocument/2006/relationships/hyperlink" Target="http://bit.ly/4qljfVd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1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385c68bc2bb_1_57"/>
          <p:cNvSpPr/>
          <p:nvPr/>
        </p:nvSpPr>
        <p:spPr>
          <a:xfrm rot="5400000">
            <a:off x="4018981" y="864980"/>
            <a:ext cx="10250048" cy="8568640"/>
          </a:xfrm>
          <a:custGeom>
            <a:avLst/>
            <a:gdLst/>
            <a:ahLst/>
            <a:cxnLst/>
            <a:rect l="l" t="t" r="r" b="b"/>
            <a:pathLst>
              <a:path w="3882594" h="2227067" extrusionOk="0">
                <a:moveTo>
                  <a:pt x="0" y="0"/>
                </a:moveTo>
                <a:lnTo>
                  <a:pt x="3882594" y="0"/>
                </a:lnTo>
                <a:lnTo>
                  <a:pt x="3882594" y="2227067"/>
                </a:lnTo>
                <a:lnTo>
                  <a:pt x="0" y="2227067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85" name="Google Shape;85;g385c68bc2bb_1_57"/>
          <p:cNvSpPr txBox="1"/>
          <p:nvPr/>
        </p:nvSpPr>
        <p:spPr>
          <a:xfrm>
            <a:off x="9882136" y="5481637"/>
            <a:ext cx="3011400" cy="125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1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49"/>
              <a:buFont typeface="Arial"/>
              <a:buNone/>
            </a:pPr>
            <a:r>
              <a:rPr lang="en-US" sz="3249" b="0" i="0" u="none" strike="noStrike" cap="none">
                <a:solidFill>
                  <a:srgbClr val="FFFFFF"/>
                </a:solidFill>
                <a:latin typeface="Anta"/>
                <a:ea typeface="Anta"/>
                <a:cs typeface="Anta"/>
                <a:sym typeface="Anta"/>
              </a:rPr>
              <a:t>Intro to Python + Data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6" name="Google Shape;86;g385c68bc2bb_1_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93988" y="3916625"/>
            <a:ext cx="8500025" cy="273215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g385c68bc2bb_1_57"/>
          <p:cNvSpPr txBox="1"/>
          <p:nvPr/>
        </p:nvSpPr>
        <p:spPr>
          <a:xfrm rot="-250087">
            <a:off x="6227946" y="1989097"/>
            <a:ext cx="5402890" cy="2308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0"/>
              <a:buFont typeface="Arial"/>
              <a:buNone/>
            </a:pPr>
            <a:r>
              <a:rPr lang="en-US" sz="15000" b="0" i="0" u="none" strike="noStrike" cap="none">
                <a:solidFill>
                  <a:srgbClr val="F8E640"/>
                </a:solidFill>
                <a:latin typeface="Arial"/>
                <a:ea typeface="Arial"/>
                <a:cs typeface="Arial"/>
                <a:sym typeface="Arial"/>
              </a:rPr>
              <a:t>DATA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g385c68bc2bb_1_57"/>
          <p:cNvSpPr/>
          <p:nvPr/>
        </p:nvSpPr>
        <p:spPr>
          <a:xfrm>
            <a:off x="4859525" y="25"/>
            <a:ext cx="8568600" cy="1938000"/>
          </a:xfrm>
          <a:prstGeom prst="rect">
            <a:avLst/>
          </a:prstGeom>
          <a:solidFill>
            <a:srgbClr val="FDEF0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g385c68bc2bb_1_57"/>
          <p:cNvSpPr/>
          <p:nvPr/>
        </p:nvSpPr>
        <p:spPr>
          <a:xfrm>
            <a:off x="4859525" y="8253975"/>
            <a:ext cx="8568600" cy="2033100"/>
          </a:xfrm>
          <a:prstGeom prst="rect">
            <a:avLst/>
          </a:prstGeom>
          <a:solidFill>
            <a:srgbClr val="FDEF0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g385c68bc2bb_1_57"/>
          <p:cNvSpPr/>
          <p:nvPr/>
        </p:nvSpPr>
        <p:spPr>
          <a:xfrm rot="5400000">
            <a:off x="12523252" y="2477898"/>
            <a:ext cx="6318922" cy="5239175"/>
          </a:xfrm>
          <a:custGeom>
            <a:avLst/>
            <a:gdLst/>
            <a:ahLst/>
            <a:cxnLst/>
            <a:rect l="l" t="t" r="r" b="b"/>
            <a:pathLst>
              <a:path w="3882594" h="2227067" extrusionOk="0">
                <a:moveTo>
                  <a:pt x="0" y="0"/>
                </a:moveTo>
                <a:lnTo>
                  <a:pt x="3882594" y="0"/>
                </a:lnTo>
                <a:lnTo>
                  <a:pt x="3882594" y="2227067"/>
                </a:lnTo>
                <a:lnTo>
                  <a:pt x="0" y="2227067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91" name="Google Shape;91;g385c68bc2bb_1_57"/>
          <p:cNvSpPr/>
          <p:nvPr/>
        </p:nvSpPr>
        <p:spPr>
          <a:xfrm rot="5400000">
            <a:off x="-458881" y="2388816"/>
            <a:ext cx="6318922" cy="5417340"/>
          </a:xfrm>
          <a:custGeom>
            <a:avLst/>
            <a:gdLst/>
            <a:ahLst/>
            <a:cxnLst/>
            <a:rect l="l" t="t" r="r" b="b"/>
            <a:pathLst>
              <a:path w="3882594" h="2227067" extrusionOk="0">
                <a:moveTo>
                  <a:pt x="0" y="0"/>
                </a:moveTo>
                <a:lnTo>
                  <a:pt x="3882594" y="0"/>
                </a:lnTo>
                <a:lnTo>
                  <a:pt x="3882594" y="2227067"/>
                </a:lnTo>
                <a:lnTo>
                  <a:pt x="0" y="2227067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92" name="Google Shape;92;g385c68bc2bb_1_57"/>
          <p:cNvSpPr/>
          <p:nvPr/>
        </p:nvSpPr>
        <p:spPr>
          <a:xfrm>
            <a:off x="11391025" y="8253975"/>
            <a:ext cx="6911400" cy="2033100"/>
          </a:xfrm>
          <a:prstGeom prst="rect">
            <a:avLst/>
          </a:prstGeom>
          <a:solidFill>
            <a:srgbClr val="FDEF0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g385c68bc2bb_1_57"/>
          <p:cNvSpPr/>
          <p:nvPr/>
        </p:nvSpPr>
        <p:spPr>
          <a:xfrm>
            <a:off x="-8100" y="8253975"/>
            <a:ext cx="7137900" cy="2033100"/>
          </a:xfrm>
          <a:prstGeom prst="rect">
            <a:avLst/>
          </a:prstGeom>
          <a:solidFill>
            <a:srgbClr val="FDEF0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g385c68bc2bb_1_57"/>
          <p:cNvSpPr/>
          <p:nvPr/>
        </p:nvSpPr>
        <p:spPr>
          <a:xfrm>
            <a:off x="-59950" y="25"/>
            <a:ext cx="8568600" cy="1938000"/>
          </a:xfrm>
          <a:prstGeom prst="rect">
            <a:avLst/>
          </a:prstGeom>
          <a:solidFill>
            <a:srgbClr val="FDEF0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g385c68bc2bb_1_57"/>
          <p:cNvSpPr/>
          <p:nvPr/>
        </p:nvSpPr>
        <p:spPr>
          <a:xfrm>
            <a:off x="10485875" y="0"/>
            <a:ext cx="7802100" cy="1938000"/>
          </a:xfrm>
          <a:prstGeom prst="rect">
            <a:avLst/>
          </a:prstGeom>
          <a:solidFill>
            <a:srgbClr val="FDEF0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g385c68bc2bb_1_57"/>
          <p:cNvSpPr txBox="1"/>
          <p:nvPr/>
        </p:nvSpPr>
        <p:spPr>
          <a:xfrm>
            <a:off x="6151175" y="6471350"/>
            <a:ext cx="6566100" cy="178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Arial"/>
              <a:buNone/>
            </a:pPr>
            <a:r>
              <a:rPr lang="en-US" sz="520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Data Analysis w/ Numpy &amp; Pandas</a:t>
            </a:r>
            <a:endParaRPr sz="5200" b="0" i="0" u="none" strike="noStrike" cap="none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97" name="Google Shape;97;g385c68bc2bb_1_57" title="462543847_2148246222243476_3841800274682213669_n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697476" y="3304875"/>
            <a:ext cx="3955688" cy="3955662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g385c68bc2bb_1_57"/>
          <p:cNvSpPr/>
          <p:nvPr/>
        </p:nvSpPr>
        <p:spPr>
          <a:xfrm flipH="1">
            <a:off x="-321570" y="6046098"/>
            <a:ext cx="4710933" cy="4710933"/>
          </a:xfrm>
          <a:custGeom>
            <a:avLst/>
            <a:gdLst/>
            <a:ahLst/>
            <a:cxnLst/>
            <a:rect l="l" t="t" r="r" b="b"/>
            <a:pathLst>
              <a:path w="4710933" h="4710933" extrusionOk="0">
                <a:moveTo>
                  <a:pt x="4710933" y="0"/>
                </a:moveTo>
                <a:lnTo>
                  <a:pt x="0" y="0"/>
                </a:lnTo>
                <a:lnTo>
                  <a:pt x="0" y="4710933"/>
                </a:lnTo>
                <a:lnTo>
                  <a:pt x="4710933" y="4710933"/>
                </a:lnTo>
                <a:lnTo>
                  <a:pt x="4710933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99" name="Google Shape;99;g385c68bc2bb_1_57"/>
          <p:cNvSpPr/>
          <p:nvPr/>
        </p:nvSpPr>
        <p:spPr>
          <a:xfrm>
            <a:off x="403175" y="2056400"/>
            <a:ext cx="4594800" cy="3289800"/>
          </a:xfrm>
          <a:prstGeom prst="wedgeRoundRectCallout">
            <a:avLst>
              <a:gd name="adj1" fmla="val -20833"/>
              <a:gd name="adj2" fmla="val 62500"/>
              <a:gd name="adj3" fmla="val 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n-US" sz="5000" b="0" i="0" u="none" strike="noStrike" cap="none">
                <a:solidFill>
                  <a:srgbClr val="0C151A"/>
                </a:solidFill>
                <a:latin typeface="Cabin Condensed"/>
                <a:ea typeface="Cabin Condensed"/>
                <a:cs typeface="Cabin Condensed"/>
                <a:sym typeface="Cabin Condensed"/>
              </a:rPr>
              <a:t>Take a seat!</a:t>
            </a:r>
            <a:endParaRPr sz="5000" b="0" i="0" u="none" strike="noStrike" cap="none">
              <a:solidFill>
                <a:srgbClr val="0C151A"/>
              </a:solidFill>
              <a:latin typeface="Cabin Condensed"/>
              <a:ea typeface="Cabin Condensed"/>
              <a:cs typeface="Cabin Condensed"/>
              <a:sym typeface="Cabin Condensed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000" b="0" i="0" u="none" strike="noStrike" cap="none">
                <a:solidFill>
                  <a:srgbClr val="0C151A"/>
                </a:solidFill>
                <a:latin typeface="Cabin Condensed"/>
                <a:ea typeface="Cabin Condensed"/>
                <a:cs typeface="Cabin Condensed"/>
                <a:sym typeface="Cabin Condensed"/>
              </a:rPr>
              <a:t>We’ll start at 7:05pm &lt;3</a:t>
            </a:r>
            <a:endParaRPr sz="5000" b="0" i="0" u="none" strike="noStrike" cap="none">
              <a:solidFill>
                <a:srgbClr val="0C151A"/>
              </a:solidFill>
              <a:latin typeface="Cabin Condensed"/>
              <a:ea typeface="Cabin Condensed"/>
              <a:cs typeface="Cabin Condensed"/>
              <a:sym typeface="Cabin Condense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39b7951dcad_0_141"/>
          <p:cNvSpPr txBox="1"/>
          <p:nvPr/>
        </p:nvSpPr>
        <p:spPr>
          <a:xfrm>
            <a:off x="5399100" y="1014475"/>
            <a:ext cx="7489800" cy="11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lang="en-US" sz="7000" b="1">
                <a:solidFill>
                  <a:srgbClr val="26232E"/>
                </a:solidFill>
                <a:latin typeface="Cabin Condensed"/>
                <a:ea typeface="Cabin Condensed"/>
                <a:cs typeface="Cabin Condensed"/>
                <a:sym typeface="Cabin Condensed"/>
              </a:rPr>
              <a:t>Pandas Data Types</a:t>
            </a:r>
            <a:endParaRPr sz="7000" b="0" i="0" u="none" strike="noStrike" cap="none">
              <a:solidFill>
                <a:srgbClr val="26232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73" name="Google Shape;273;g39b7951dcad_0_141"/>
          <p:cNvGrpSpPr/>
          <p:nvPr/>
        </p:nvGrpSpPr>
        <p:grpSpPr>
          <a:xfrm rot="2700000">
            <a:off x="15432012" y="-3173820"/>
            <a:ext cx="6127311" cy="5735188"/>
            <a:chOff x="0" y="-66675"/>
            <a:chExt cx="1613775" cy="1510500"/>
          </a:xfrm>
        </p:grpSpPr>
        <p:sp>
          <p:nvSpPr>
            <p:cNvPr id="274" name="Google Shape;274;g39b7951dcad_0_141"/>
            <p:cNvSpPr/>
            <p:nvPr/>
          </p:nvSpPr>
          <p:spPr>
            <a:xfrm>
              <a:off x="0" y="0"/>
              <a:ext cx="1613775" cy="1443740"/>
            </a:xfrm>
            <a:custGeom>
              <a:avLst/>
              <a:gdLst/>
              <a:ahLst/>
              <a:cxnLst/>
              <a:rect l="l" t="t" r="r" b="b"/>
              <a:pathLst>
                <a:path w="1613775" h="1443740" extrusionOk="0">
                  <a:moveTo>
                    <a:pt x="0" y="0"/>
                  </a:moveTo>
                  <a:lnTo>
                    <a:pt x="1613775" y="0"/>
                  </a:lnTo>
                  <a:lnTo>
                    <a:pt x="1613775" y="1443740"/>
                  </a:lnTo>
                  <a:lnTo>
                    <a:pt x="0" y="1443740"/>
                  </a:lnTo>
                  <a:close/>
                </a:path>
              </a:pathLst>
            </a:custGeom>
            <a:solidFill>
              <a:srgbClr val="F8E640"/>
            </a:solidFill>
            <a:ln>
              <a:noFill/>
            </a:ln>
          </p:spPr>
        </p:sp>
        <p:sp>
          <p:nvSpPr>
            <p:cNvPr id="275" name="Google Shape;275;g39b7951dcad_0_141"/>
            <p:cNvSpPr txBox="1"/>
            <p:nvPr/>
          </p:nvSpPr>
          <p:spPr>
            <a:xfrm>
              <a:off x="0" y="-66675"/>
              <a:ext cx="1613700" cy="151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625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76" name="Google Shape;276;g39b7951dcad_0_141"/>
          <p:cNvGrpSpPr/>
          <p:nvPr/>
        </p:nvGrpSpPr>
        <p:grpSpPr>
          <a:xfrm rot="2700000">
            <a:off x="15643551" y="-3425962"/>
            <a:ext cx="6127311" cy="5735188"/>
            <a:chOff x="0" y="-66675"/>
            <a:chExt cx="1613775" cy="1510500"/>
          </a:xfrm>
        </p:grpSpPr>
        <p:sp>
          <p:nvSpPr>
            <p:cNvPr id="277" name="Google Shape;277;g39b7951dcad_0_141"/>
            <p:cNvSpPr/>
            <p:nvPr/>
          </p:nvSpPr>
          <p:spPr>
            <a:xfrm>
              <a:off x="0" y="0"/>
              <a:ext cx="1613775" cy="1443740"/>
            </a:xfrm>
            <a:custGeom>
              <a:avLst/>
              <a:gdLst/>
              <a:ahLst/>
              <a:cxnLst/>
              <a:rect l="l" t="t" r="r" b="b"/>
              <a:pathLst>
                <a:path w="1613775" h="1443740" extrusionOk="0">
                  <a:moveTo>
                    <a:pt x="0" y="0"/>
                  </a:moveTo>
                  <a:lnTo>
                    <a:pt x="1613775" y="0"/>
                  </a:lnTo>
                  <a:lnTo>
                    <a:pt x="1613775" y="1443740"/>
                  </a:lnTo>
                  <a:lnTo>
                    <a:pt x="0" y="144374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278" name="Google Shape;278;g39b7951dcad_0_141"/>
            <p:cNvSpPr txBox="1"/>
            <p:nvPr/>
          </p:nvSpPr>
          <p:spPr>
            <a:xfrm>
              <a:off x="0" y="-66675"/>
              <a:ext cx="1613700" cy="151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625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79" name="Google Shape;279;g39b7951dcad_0_141"/>
          <p:cNvSpPr txBox="1"/>
          <p:nvPr/>
        </p:nvSpPr>
        <p:spPr>
          <a:xfrm>
            <a:off x="990600" y="2168875"/>
            <a:ext cx="16306800" cy="14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Cabin Condensed"/>
                <a:ea typeface="Cabin Condensed"/>
                <a:cs typeface="Cabin Condensed"/>
                <a:sym typeface="Cabin Condensed"/>
              </a:rPr>
              <a:t>Quick Review: </a:t>
            </a:r>
            <a:r>
              <a:rPr lang="en-US" sz="4000" b="1">
                <a:solidFill>
                  <a:schemeClr val="dk1"/>
                </a:solidFill>
                <a:latin typeface="Cabin Condensed"/>
                <a:ea typeface="Cabin Condensed"/>
                <a:cs typeface="Cabin Condensed"/>
                <a:sym typeface="Cabin Condensed"/>
              </a:rPr>
              <a:t>Dictionaries</a:t>
            </a:r>
            <a:endParaRPr sz="4000">
              <a:solidFill>
                <a:schemeClr val="dk1"/>
              </a:solidFill>
              <a:latin typeface="Cabin Condensed"/>
              <a:ea typeface="Cabin Condensed"/>
              <a:cs typeface="Cabin Condensed"/>
              <a:sym typeface="Cabin Condense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Cabin Condensed"/>
                <a:ea typeface="Cabin Condensed"/>
                <a:cs typeface="Cabin Condensed"/>
                <a:sym typeface="Cabin Condensed"/>
              </a:rPr>
              <a:t>Collections of items organized to labels (called “keys”)</a:t>
            </a:r>
            <a:endParaRPr sz="4000">
              <a:solidFill>
                <a:schemeClr val="dk1"/>
              </a:solidFill>
              <a:latin typeface="Cabin Condensed"/>
              <a:ea typeface="Cabin Condensed"/>
              <a:cs typeface="Cabin Condensed"/>
              <a:sym typeface="Cabin Condensed"/>
            </a:endParaRPr>
          </a:p>
        </p:txBody>
      </p:sp>
      <p:pic>
        <p:nvPicPr>
          <p:cNvPr id="280" name="Google Shape;280;g39b7951dcad_0_1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97942" y="3738775"/>
            <a:ext cx="6138947" cy="19978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g39b7951dcad_0_1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37888" y="4148216"/>
            <a:ext cx="1140966" cy="5184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g39b7951dcad_0_1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37888" y="4456741"/>
            <a:ext cx="1140966" cy="5184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g39b7951dcad_0_1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37888" y="4808786"/>
            <a:ext cx="1140966" cy="518435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g39b7951dcad_0_141"/>
          <p:cNvSpPr txBox="1"/>
          <p:nvPr/>
        </p:nvSpPr>
        <p:spPr>
          <a:xfrm>
            <a:off x="1415950" y="5890550"/>
            <a:ext cx="16306800" cy="272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chemeClr val="dk1"/>
                </a:solidFill>
                <a:latin typeface="Cabin Condensed"/>
                <a:ea typeface="Cabin Condensed"/>
                <a:cs typeface="Cabin Condensed"/>
                <a:sym typeface="Cabin Condensed"/>
              </a:rPr>
              <a:t>Pandas DataFrame</a:t>
            </a:r>
            <a:endParaRPr sz="4000" b="1">
              <a:solidFill>
                <a:schemeClr val="dk1"/>
              </a:solidFill>
              <a:latin typeface="Cabin Condensed"/>
              <a:ea typeface="Cabin Condensed"/>
              <a:cs typeface="Cabin Condensed"/>
              <a:sym typeface="Cabin Condense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Cabin Condensed"/>
                <a:ea typeface="Cabin Condensed"/>
                <a:cs typeface="Cabin Condensed"/>
                <a:sym typeface="Cabin Condensed"/>
              </a:rPr>
              <a:t>Very similar to a dictionary, but allows us to look at data as a table (each key/column must have the same number of values)</a:t>
            </a:r>
            <a:endParaRPr sz="4000">
              <a:solidFill>
                <a:schemeClr val="dk1"/>
              </a:solidFill>
              <a:latin typeface="Cabin Condensed"/>
              <a:ea typeface="Cabin Condensed"/>
              <a:cs typeface="Cabin Condensed"/>
              <a:sym typeface="Cabin Condense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500">
              <a:solidFill>
                <a:schemeClr val="dk1"/>
              </a:solidFill>
              <a:latin typeface="Cabin Condensed"/>
              <a:ea typeface="Cabin Condensed"/>
              <a:cs typeface="Cabin Condensed"/>
              <a:sym typeface="Cabin Condensed"/>
            </a:endParaRPr>
          </a:p>
        </p:txBody>
      </p:sp>
      <p:pic>
        <p:nvPicPr>
          <p:cNvPr id="285" name="Google Shape;285;g39b7951dcad_0_1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45313" y="8035585"/>
            <a:ext cx="7844224" cy="194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g39b7951dcad_0_1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27113" y="8418016"/>
            <a:ext cx="1140966" cy="5184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g39b7951dcad_0_1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27113" y="8726541"/>
            <a:ext cx="1140966" cy="5184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g39b7951dcad_0_1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27113" y="9078586"/>
            <a:ext cx="1140966" cy="5184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39b7951dcad_0_193"/>
          <p:cNvSpPr txBox="1"/>
          <p:nvPr/>
        </p:nvSpPr>
        <p:spPr>
          <a:xfrm>
            <a:off x="5399100" y="1014475"/>
            <a:ext cx="7489800" cy="11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lang="en-US" sz="7000" b="1">
                <a:solidFill>
                  <a:srgbClr val="26232E"/>
                </a:solidFill>
                <a:latin typeface="Cabin Condensed"/>
                <a:ea typeface="Cabin Condensed"/>
                <a:cs typeface="Cabin Condensed"/>
                <a:sym typeface="Cabin Condensed"/>
              </a:rPr>
              <a:t>Pandas Data Types</a:t>
            </a:r>
            <a:endParaRPr sz="7000" b="0" i="0" u="none" strike="noStrike" cap="none">
              <a:solidFill>
                <a:srgbClr val="26232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94" name="Google Shape;294;g39b7951dcad_0_193"/>
          <p:cNvGrpSpPr/>
          <p:nvPr/>
        </p:nvGrpSpPr>
        <p:grpSpPr>
          <a:xfrm rot="2700000">
            <a:off x="15432012" y="-3173820"/>
            <a:ext cx="6127311" cy="5735188"/>
            <a:chOff x="0" y="-66675"/>
            <a:chExt cx="1613775" cy="1510500"/>
          </a:xfrm>
        </p:grpSpPr>
        <p:sp>
          <p:nvSpPr>
            <p:cNvPr id="295" name="Google Shape;295;g39b7951dcad_0_193"/>
            <p:cNvSpPr/>
            <p:nvPr/>
          </p:nvSpPr>
          <p:spPr>
            <a:xfrm>
              <a:off x="0" y="0"/>
              <a:ext cx="1613775" cy="1443740"/>
            </a:xfrm>
            <a:custGeom>
              <a:avLst/>
              <a:gdLst/>
              <a:ahLst/>
              <a:cxnLst/>
              <a:rect l="l" t="t" r="r" b="b"/>
              <a:pathLst>
                <a:path w="1613775" h="1443740" extrusionOk="0">
                  <a:moveTo>
                    <a:pt x="0" y="0"/>
                  </a:moveTo>
                  <a:lnTo>
                    <a:pt x="1613775" y="0"/>
                  </a:lnTo>
                  <a:lnTo>
                    <a:pt x="1613775" y="1443740"/>
                  </a:lnTo>
                  <a:lnTo>
                    <a:pt x="0" y="1443740"/>
                  </a:lnTo>
                  <a:close/>
                </a:path>
              </a:pathLst>
            </a:custGeom>
            <a:solidFill>
              <a:srgbClr val="F8E640"/>
            </a:solidFill>
            <a:ln>
              <a:noFill/>
            </a:ln>
          </p:spPr>
        </p:sp>
        <p:sp>
          <p:nvSpPr>
            <p:cNvPr id="296" name="Google Shape;296;g39b7951dcad_0_193"/>
            <p:cNvSpPr txBox="1"/>
            <p:nvPr/>
          </p:nvSpPr>
          <p:spPr>
            <a:xfrm>
              <a:off x="0" y="-66675"/>
              <a:ext cx="1613700" cy="151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625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97" name="Google Shape;297;g39b7951dcad_0_193"/>
          <p:cNvGrpSpPr/>
          <p:nvPr/>
        </p:nvGrpSpPr>
        <p:grpSpPr>
          <a:xfrm rot="2700000">
            <a:off x="15643551" y="-3425962"/>
            <a:ext cx="6127311" cy="5735188"/>
            <a:chOff x="0" y="-66675"/>
            <a:chExt cx="1613775" cy="1510500"/>
          </a:xfrm>
        </p:grpSpPr>
        <p:sp>
          <p:nvSpPr>
            <p:cNvPr id="298" name="Google Shape;298;g39b7951dcad_0_193"/>
            <p:cNvSpPr/>
            <p:nvPr/>
          </p:nvSpPr>
          <p:spPr>
            <a:xfrm>
              <a:off x="0" y="0"/>
              <a:ext cx="1613775" cy="1443740"/>
            </a:xfrm>
            <a:custGeom>
              <a:avLst/>
              <a:gdLst/>
              <a:ahLst/>
              <a:cxnLst/>
              <a:rect l="l" t="t" r="r" b="b"/>
              <a:pathLst>
                <a:path w="1613775" h="1443740" extrusionOk="0">
                  <a:moveTo>
                    <a:pt x="0" y="0"/>
                  </a:moveTo>
                  <a:lnTo>
                    <a:pt x="1613775" y="0"/>
                  </a:lnTo>
                  <a:lnTo>
                    <a:pt x="1613775" y="1443740"/>
                  </a:lnTo>
                  <a:lnTo>
                    <a:pt x="0" y="144374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299" name="Google Shape;299;g39b7951dcad_0_193"/>
            <p:cNvSpPr txBox="1"/>
            <p:nvPr/>
          </p:nvSpPr>
          <p:spPr>
            <a:xfrm>
              <a:off x="0" y="-66675"/>
              <a:ext cx="1613700" cy="151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625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00" name="Google Shape;300;g39b7951dcad_0_193"/>
          <p:cNvSpPr/>
          <p:nvPr/>
        </p:nvSpPr>
        <p:spPr>
          <a:xfrm>
            <a:off x="10058629" y="4217799"/>
            <a:ext cx="1751400" cy="504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18225" cap="flat" cmpd="sng">
            <a:solidFill>
              <a:srgbClr val="07376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75000" tIns="175000" rIns="175000" bIns="1750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679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01" name="Google Shape;301;g39b7951dcad_0_193"/>
          <p:cNvSpPr/>
          <p:nvPr/>
        </p:nvSpPr>
        <p:spPr>
          <a:xfrm>
            <a:off x="10058629" y="7279980"/>
            <a:ext cx="1751400" cy="504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18225" cap="flat" cmpd="sng">
            <a:solidFill>
              <a:srgbClr val="07376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75000" tIns="175000" rIns="175000" bIns="1750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679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02" name="Google Shape;302;g39b7951dcad_0_193"/>
          <p:cNvSpPr txBox="1"/>
          <p:nvPr/>
        </p:nvSpPr>
        <p:spPr>
          <a:xfrm>
            <a:off x="990600" y="2168875"/>
            <a:ext cx="16306800" cy="14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Cabin Condensed"/>
                <a:ea typeface="Cabin Condensed"/>
                <a:cs typeface="Cabin Condensed"/>
                <a:sym typeface="Cabin Condensed"/>
              </a:rPr>
              <a:t>Data frames allow us to make </a:t>
            </a:r>
            <a:r>
              <a:rPr lang="en-US" sz="4000" b="1">
                <a:solidFill>
                  <a:schemeClr val="dk1"/>
                </a:solidFill>
                <a:latin typeface="Cabin Condensed"/>
                <a:ea typeface="Cabin Condensed"/>
                <a:cs typeface="Cabin Condensed"/>
                <a:sym typeface="Cabin Condensed"/>
              </a:rPr>
              <a:t>tidy data</a:t>
            </a:r>
            <a:r>
              <a:rPr lang="en-US" sz="4000">
                <a:solidFill>
                  <a:schemeClr val="dk1"/>
                </a:solidFill>
                <a:latin typeface="Cabin Condensed"/>
                <a:ea typeface="Cabin Condensed"/>
                <a:cs typeface="Cabin Condensed"/>
                <a:sym typeface="Cabin Condensed"/>
              </a:rPr>
              <a:t>, where each row is an </a:t>
            </a:r>
            <a:r>
              <a:rPr lang="en-US" sz="4000" b="1">
                <a:solidFill>
                  <a:schemeClr val="dk1"/>
                </a:solidFill>
                <a:latin typeface="Cabin Condensed"/>
                <a:ea typeface="Cabin Condensed"/>
                <a:cs typeface="Cabin Condensed"/>
                <a:sym typeface="Cabin Condensed"/>
              </a:rPr>
              <a:t>observation</a:t>
            </a:r>
            <a:r>
              <a:rPr lang="en-US" sz="4000">
                <a:solidFill>
                  <a:schemeClr val="dk1"/>
                </a:solidFill>
                <a:latin typeface="Cabin Condensed"/>
                <a:ea typeface="Cabin Condensed"/>
                <a:cs typeface="Cabin Condensed"/>
                <a:sym typeface="Cabin Condensed"/>
              </a:rPr>
              <a:t> and each column is a </a:t>
            </a:r>
            <a:r>
              <a:rPr lang="en-US" sz="4000" b="1">
                <a:solidFill>
                  <a:schemeClr val="dk1"/>
                </a:solidFill>
                <a:latin typeface="Cabin Condensed"/>
                <a:ea typeface="Cabin Condensed"/>
                <a:cs typeface="Cabin Condensed"/>
                <a:sym typeface="Cabin Condensed"/>
              </a:rPr>
              <a:t>feature/variable</a:t>
            </a:r>
            <a:endParaRPr sz="4000" b="1">
              <a:solidFill>
                <a:schemeClr val="dk1"/>
              </a:solidFill>
              <a:latin typeface="Cabin Condensed"/>
              <a:ea typeface="Cabin Condensed"/>
              <a:cs typeface="Cabin Condensed"/>
              <a:sym typeface="Cabin Condensed"/>
            </a:endParaRPr>
          </a:p>
        </p:txBody>
      </p:sp>
      <p:pic>
        <p:nvPicPr>
          <p:cNvPr id="303" name="Google Shape;303;g39b7951dcad_0_193" title="Screenshot 2025-10-21 at 4.24.59 PM.png"/>
          <p:cNvPicPr preferRelativeResize="0"/>
          <p:nvPr/>
        </p:nvPicPr>
        <p:blipFill rotWithShape="1">
          <a:blip r:embed="rId3">
            <a:alphaModFix/>
          </a:blip>
          <a:srcRect b="4852"/>
          <a:stretch/>
        </p:blipFill>
        <p:spPr>
          <a:xfrm>
            <a:off x="681650" y="3700650"/>
            <a:ext cx="8420100" cy="204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g39b7951dcad_0_193" title="Screenshot 2025-10-21 at 4.25.53 P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766900" y="3584863"/>
            <a:ext cx="3383563" cy="227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g39b7951dcad_0_193" title="Screenshot 2025-10-21 at 4.27.47 PM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76950" y="6531300"/>
            <a:ext cx="7924800" cy="280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g39b7951dcad_0_193" title="Screenshot 2025-10-21 at 4.25.53 P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766900" y="6791550"/>
            <a:ext cx="3383563" cy="2279825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g39b7951dcad_0_193"/>
          <p:cNvSpPr txBox="1"/>
          <p:nvPr/>
        </p:nvSpPr>
        <p:spPr>
          <a:xfrm>
            <a:off x="990600" y="9390000"/>
            <a:ext cx="163068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Cabin Condensed"/>
                <a:ea typeface="Cabin Condensed"/>
                <a:cs typeface="Cabin Condensed"/>
                <a:sym typeface="Cabin Condensed"/>
              </a:rPr>
              <a:t>Data frames are made by surrounding a dictionary with pd.DataFrame()</a:t>
            </a:r>
            <a:endParaRPr sz="4000" b="1">
              <a:solidFill>
                <a:schemeClr val="dk1"/>
              </a:solidFill>
              <a:latin typeface="Cabin Condensed"/>
              <a:ea typeface="Cabin Condensed"/>
              <a:cs typeface="Cabin Condensed"/>
              <a:sym typeface="Cabin Condense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39b7951dcad_0_220"/>
          <p:cNvSpPr txBox="1"/>
          <p:nvPr/>
        </p:nvSpPr>
        <p:spPr>
          <a:xfrm>
            <a:off x="5399100" y="1014475"/>
            <a:ext cx="7489800" cy="11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lang="en-US" sz="7000" b="1">
                <a:solidFill>
                  <a:srgbClr val="26232E"/>
                </a:solidFill>
                <a:latin typeface="Cabin Condensed"/>
                <a:ea typeface="Cabin Condensed"/>
                <a:cs typeface="Cabin Condensed"/>
                <a:sym typeface="Cabin Condensed"/>
              </a:rPr>
              <a:t>Pandas Data Types</a:t>
            </a:r>
            <a:endParaRPr sz="7000" b="0" i="0" u="none" strike="noStrike" cap="none">
              <a:solidFill>
                <a:srgbClr val="26232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13" name="Google Shape;313;g39b7951dcad_0_220"/>
          <p:cNvGrpSpPr/>
          <p:nvPr/>
        </p:nvGrpSpPr>
        <p:grpSpPr>
          <a:xfrm rot="2700000">
            <a:off x="15432012" y="-3173820"/>
            <a:ext cx="6127311" cy="5735188"/>
            <a:chOff x="0" y="-66675"/>
            <a:chExt cx="1613775" cy="1510500"/>
          </a:xfrm>
        </p:grpSpPr>
        <p:sp>
          <p:nvSpPr>
            <p:cNvPr id="314" name="Google Shape;314;g39b7951dcad_0_220"/>
            <p:cNvSpPr/>
            <p:nvPr/>
          </p:nvSpPr>
          <p:spPr>
            <a:xfrm>
              <a:off x="0" y="0"/>
              <a:ext cx="1613775" cy="1443740"/>
            </a:xfrm>
            <a:custGeom>
              <a:avLst/>
              <a:gdLst/>
              <a:ahLst/>
              <a:cxnLst/>
              <a:rect l="l" t="t" r="r" b="b"/>
              <a:pathLst>
                <a:path w="1613775" h="1443740" extrusionOk="0">
                  <a:moveTo>
                    <a:pt x="0" y="0"/>
                  </a:moveTo>
                  <a:lnTo>
                    <a:pt x="1613775" y="0"/>
                  </a:lnTo>
                  <a:lnTo>
                    <a:pt x="1613775" y="1443740"/>
                  </a:lnTo>
                  <a:lnTo>
                    <a:pt x="0" y="1443740"/>
                  </a:lnTo>
                  <a:close/>
                </a:path>
              </a:pathLst>
            </a:custGeom>
            <a:solidFill>
              <a:srgbClr val="F8E640"/>
            </a:solidFill>
            <a:ln>
              <a:noFill/>
            </a:ln>
          </p:spPr>
        </p:sp>
        <p:sp>
          <p:nvSpPr>
            <p:cNvPr id="315" name="Google Shape;315;g39b7951dcad_0_220"/>
            <p:cNvSpPr txBox="1"/>
            <p:nvPr/>
          </p:nvSpPr>
          <p:spPr>
            <a:xfrm>
              <a:off x="0" y="-66675"/>
              <a:ext cx="1613700" cy="151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625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16" name="Google Shape;316;g39b7951dcad_0_220"/>
          <p:cNvGrpSpPr/>
          <p:nvPr/>
        </p:nvGrpSpPr>
        <p:grpSpPr>
          <a:xfrm rot="2700000">
            <a:off x="15643551" y="-3425962"/>
            <a:ext cx="6127311" cy="5735188"/>
            <a:chOff x="0" y="-66675"/>
            <a:chExt cx="1613775" cy="1510500"/>
          </a:xfrm>
        </p:grpSpPr>
        <p:sp>
          <p:nvSpPr>
            <p:cNvPr id="317" name="Google Shape;317;g39b7951dcad_0_220"/>
            <p:cNvSpPr/>
            <p:nvPr/>
          </p:nvSpPr>
          <p:spPr>
            <a:xfrm>
              <a:off x="0" y="0"/>
              <a:ext cx="1613775" cy="1443740"/>
            </a:xfrm>
            <a:custGeom>
              <a:avLst/>
              <a:gdLst/>
              <a:ahLst/>
              <a:cxnLst/>
              <a:rect l="l" t="t" r="r" b="b"/>
              <a:pathLst>
                <a:path w="1613775" h="1443740" extrusionOk="0">
                  <a:moveTo>
                    <a:pt x="0" y="0"/>
                  </a:moveTo>
                  <a:lnTo>
                    <a:pt x="1613775" y="0"/>
                  </a:lnTo>
                  <a:lnTo>
                    <a:pt x="1613775" y="1443740"/>
                  </a:lnTo>
                  <a:lnTo>
                    <a:pt x="0" y="144374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318" name="Google Shape;318;g39b7951dcad_0_220"/>
            <p:cNvSpPr txBox="1"/>
            <p:nvPr/>
          </p:nvSpPr>
          <p:spPr>
            <a:xfrm>
              <a:off x="0" y="-66675"/>
              <a:ext cx="1613700" cy="151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625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19" name="Google Shape;319;g39b7951dcad_0_220"/>
          <p:cNvSpPr txBox="1"/>
          <p:nvPr/>
        </p:nvSpPr>
        <p:spPr>
          <a:xfrm>
            <a:off x="990600" y="2168875"/>
            <a:ext cx="163068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Cabin Condensed"/>
                <a:ea typeface="Cabin Condensed"/>
                <a:cs typeface="Cabin Condensed"/>
                <a:sym typeface="Cabin Condensed"/>
              </a:rPr>
              <a:t>Data frames allow us to index in two ways based on our needs</a:t>
            </a:r>
            <a:endParaRPr sz="4000" b="1">
              <a:solidFill>
                <a:schemeClr val="dk1"/>
              </a:solidFill>
              <a:latin typeface="Cabin Condensed"/>
              <a:ea typeface="Cabin Condensed"/>
              <a:cs typeface="Cabin Condensed"/>
              <a:sym typeface="Cabin Condensed"/>
            </a:endParaRPr>
          </a:p>
        </p:txBody>
      </p:sp>
      <p:sp>
        <p:nvSpPr>
          <p:cNvPr id="320" name="Google Shape;320;g39b7951dcad_0_220"/>
          <p:cNvSpPr txBox="1"/>
          <p:nvPr/>
        </p:nvSpPr>
        <p:spPr>
          <a:xfrm>
            <a:off x="990600" y="5942000"/>
            <a:ext cx="163068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Cabin Condensed"/>
                <a:ea typeface="Cabin Condensed"/>
                <a:cs typeface="Cabin Condensed"/>
                <a:sym typeface="Cabin Condensed"/>
              </a:rPr>
              <a:t>Retrieving a </a:t>
            </a:r>
            <a:r>
              <a:rPr lang="en-US" sz="4000" b="1">
                <a:solidFill>
                  <a:schemeClr val="dk1"/>
                </a:solidFill>
                <a:latin typeface="Cabin Condensed"/>
                <a:ea typeface="Cabin Condensed"/>
                <a:cs typeface="Cabin Condensed"/>
                <a:sym typeface="Cabin Condensed"/>
              </a:rPr>
              <a:t>column</a:t>
            </a:r>
            <a:r>
              <a:rPr lang="en-US" sz="4000">
                <a:solidFill>
                  <a:schemeClr val="dk1"/>
                </a:solidFill>
                <a:latin typeface="Cabin Condensed"/>
                <a:ea typeface="Cabin Condensed"/>
                <a:cs typeface="Cabin Condensed"/>
                <a:sym typeface="Cabin Condensed"/>
              </a:rPr>
              <a:t>:</a:t>
            </a:r>
            <a:endParaRPr sz="4000" b="1">
              <a:solidFill>
                <a:schemeClr val="dk1"/>
              </a:solidFill>
              <a:latin typeface="Cabin Condensed"/>
              <a:ea typeface="Cabin Condensed"/>
              <a:cs typeface="Cabin Condensed"/>
              <a:sym typeface="Cabin Condensed"/>
            </a:endParaRPr>
          </a:p>
        </p:txBody>
      </p:sp>
      <p:pic>
        <p:nvPicPr>
          <p:cNvPr id="321" name="Google Shape;321;g39b7951dcad_0_220" title="Screenshot 2025-10-21 at 4.25.53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52213" y="3428988"/>
            <a:ext cx="3383563" cy="227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g39b7951dcad_0_220" title="Screenshot 2025-10-21 at 4.47.56 P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776288" y="6570000"/>
            <a:ext cx="1162050" cy="2362200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g39b7951dcad_0_220"/>
          <p:cNvSpPr/>
          <p:nvPr/>
        </p:nvSpPr>
        <p:spPr>
          <a:xfrm>
            <a:off x="9230329" y="7498649"/>
            <a:ext cx="1751400" cy="504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18225" cap="flat" cmpd="sng">
            <a:solidFill>
              <a:srgbClr val="07376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75000" tIns="175000" rIns="175000" bIns="1750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679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24" name="Google Shape;324;g39b7951dcad_0_220" title="Screenshot 2025-10-21 at 4.55.36 PM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83000" y="7398675"/>
            <a:ext cx="2952750" cy="704850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g39b7951dcad_0_220"/>
          <p:cNvSpPr/>
          <p:nvPr/>
        </p:nvSpPr>
        <p:spPr>
          <a:xfrm flipH="1">
            <a:off x="-874845" y="6182598"/>
            <a:ext cx="4710933" cy="4710933"/>
          </a:xfrm>
          <a:custGeom>
            <a:avLst/>
            <a:gdLst/>
            <a:ahLst/>
            <a:cxnLst/>
            <a:rect l="l" t="t" r="r" b="b"/>
            <a:pathLst>
              <a:path w="4710933" h="4710933" extrusionOk="0">
                <a:moveTo>
                  <a:pt x="4710933" y="0"/>
                </a:moveTo>
                <a:lnTo>
                  <a:pt x="0" y="0"/>
                </a:lnTo>
                <a:lnTo>
                  <a:pt x="0" y="4710933"/>
                </a:lnTo>
                <a:lnTo>
                  <a:pt x="4710933" y="4710933"/>
                </a:lnTo>
                <a:lnTo>
                  <a:pt x="4710933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39b7951dcad_0_251"/>
          <p:cNvSpPr txBox="1"/>
          <p:nvPr/>
        </p:nvSpPr>
        <p:spPr>
          <a:xfrm>
            <a:off x="5399100" y="1014475"/>
            <a:ext cx="7489800" cy="11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lang="en-US" sz="7000" b="1">
                <a:solidFill>
                  <a:srgbClr val="26232E"/>
                </a:solidFill>
                <a:latin typeface="Cabin Condensed"/>
                <a:ea typeface="Cabin Condensed"/>
                <a:cs typeface="Cabin Condensed"/>
                <a:sym typeface="Cabin Condensed"/>
              </a:rPr>
              <a:t>Pandas Data Types</a:t>
            </a:r>
            <a:endParaRPr sz="7000" b="0" i="0" u="none" strike="noStrike" cap="none">
              <a:solidFill>
                <a:srgbClr val="26232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31" name="Google Shape;331;g39b7951dcad_0_251"/>
          <p:cNvGrpSpPr/>
          <p:nvPr/>
        </p:nvGrpSpPr>
        <p:grpSpPr>
          <a:xfrm rot="2700000">
            <a:off x="15432012" y="-3173820"/>
            <a:ext cx="6127311" cy="5735188"/>
            <a:chOff x="0" y="-66675"/>
            <a:chExt cx="1613775" cy="1510500"/>
          </a:xfrm>
        </p:grpSpPr>
        <p:sp>
          <p:nvSpPr>
            <p:cNvPr id="332" name="Google Shape;332;g39b7951dcad_0_251"/>
            <p:cNvSpPr/>
            <p:nvPr/>
          </p:nvSpPr>
          <p:spPr>
            <a:xfrm>
              <a:off x="0" y="0"/>
              <a:ext cx="1613775" cy="1443740"/>
            </a:xfrm>
            <a:custGeom>
              <a:avLst/>
              <a:gdLst/>
              <a:ahLst/>
              <a:cxnLst/>
              <a:rect l="l" t="t" r="r" b="b"/>
              <a:pathLst>
                <a:path w="1613775" h="1443740" extrusionOk="0">
                  <a:moveTo>
                    <a:pt x="0" y="0"/>
                  </a:moveTo>
                  <a:lnTo>
                    <a:pt x="1613775" y="0"/>
                  </a:lnTo>
                  <a:lnTo>
                    <a:pt x="1613775" y="1443740"/>
                  </a:lnTo>
                  <a:lnTo>
                    <a:pt x="0" y="1443740"/>
                  </a:lnTo>
                  <a:close/>
                </a:path>
              </a:pathLst>
            </a:custGeom>
            <a:solidFill>
              <a:srgbClr val="F8E640"/>
            </a:solidFill>
            <a:ln>
              <a:noFill/>
            </a:ln>
          </p:spPr>
        </p:sp>
        <p:sp>
          <p:nvSpPr>
            <p:cNvPr id="333" name="Google Shape;333;g39b7951dcad_0_251"/>
            <p:cNvSpPr txBox="1"/>
            <p:nvPr/>
          </p:nvSpPr>
          <p:spPr>
            <a:xfrm>
              <a:off x="0" y="-66675"/>
              <a:ext cx="1613700" cy="151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625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34" name="Google Shape;334;g39b7951dcad_0_251"/>
          <p:cNvGrpSpPr/>
          <p:nvPr/>
        </p:nvGrpSpPr>
        <p:grpSpPr>
          <a:xfrm rot="2700000">
            <a:off x="15643551" y="-3425962"/>
            <a:ext cx="6127311" cy="5735188"/>
            <a:chOff x="0" y="-66675"/>
            <a:chExt cx="1613775" cy="1510500"/>
          </a:xfrm>
        </p:grpSpPr>
        <p:sp>
          <p:nvSpPr>
            <p:cNvPr id="335" name="Google Shape;335;g39b7951dcad_0_251"/>
            <p:cNvSpPr/>
            <p:nvPr/>
          </p:nvSpPr>
          <p:spPr>
            <a:xfrm>
              <a:off x="0" y="0"/>
              <a:ext cx="1613775" cy="1443740"/>
            </a:xfrm>
            <a:custGeom>
              <a:avLst/>
              <a:gdLst/>
              <a:ahLst/>
              <a:cxnLst/>
              <a:rect l="l" t="t" r="r" b="b"/>
              <a:pathLst>
                <a:path w="1613775" h="1443740" extrusionOk="0">
                  <a:moveTo>
                    <a:pt x="0" y="0"/>
                  </a:moveTo>
                  <a:lnTo>
                    <a:pt x="1613775" y="0"/>
                  </a:lnTo>
                  <a:lnTo>
                    <a:pt x="1613775" y="1443740"/>
                  </a:lnTo>
                  <a:lnTo>
                    <a:pt x="0" y="144374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336" name="Google Shape;336;g39b7951dcad_0_251"/>
            <p:cNvSpPr txBox="1"/>
            <p:nvPr/>
          </p:nvSpPr>
          <p:spPr>
            <a:xfrm>
              <a:off x="0" y="-66675"/>
              <a:ext cx="1613700" cy="151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625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37" name="Google Shape;337;g39b7951dcad_0_251"/>
          <p:cNvSpPr txBox="1"/>
          <p:nvPr/>
        </p:nvSpPr>
        <p:spPr>
          <a:xfrm>
            <a:off x="990600" y="2168875"/>
            <a:ext cx="163068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Cabin Condensed"/>
                <a:ea typeface="Cabin Condensed"/>
                <a:cs typeface="Cabin Condensed"/>
                <a:sym typeface="Cabin Condensed"/>
              </a:rPr>
              <a:t>Data frames allow us to index in two ways based on our needs</a:t>
            </a:r>
            <a:endParaRPr sz="4000" b="1">
              <a:solidFill>
                <a:schemeClr val="dk1"/>
              </a:solidFill>
              <a:latin typeface="Cabin Condensed"/>
              <a:ea typeface="Cabin Condensed"/>
              <a:cs typeface="Cabin Condensed"/>
              <a:sym typeface="Cabin Condensed"/>
            </a:endParaRPr>
          </a:p>
        </p:txBody>
      </p:sp>
      <p:pic>
        <p:nvPicPr>
          <p:cNvPr id="338" name="Google Shape;338;g39b7951dcad_0_251" title="Screenshot 2025-10-21 at 4.25.53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52213" y="3428988"/>
            <a:ext cx="3383563" cy="2279825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g39b7951dcad_0_251"/>
          <p:cNvSpPr/>
          <p:nvPr/>
        </p:nvSpPr>
        <p:spPr>
          <a:xfrm>
            <a:off x="9230329" y="7498649"/>
            <a:ext cx="1751400" cy="504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18225" cap="flat" cmpd="sng">
            <a:solidFill>
              <a:srgbClr val="07376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75000" tIns="175000" rIns="175000" bIns="1750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679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40" name="Google Shape;340;g39b7951dcad_0_251"/>
          <p:cNvSpPr txBox="1"/>
          <p:nvPr/>
        </p:nvSpPr>
        <p:spPr>
          <a:xfrm>
            <a:off x="1143000" y="6094400"/>
            <a:ext cx="163068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Cabin Condensed"/>
                <a:ea typeface="Cabin Condensed"/>
                <a:cs typeface="Cabin Condensed"/>
                <a:sym typeface="Cabin Condensed"/>
              </a:rPr>
              <a:t>Retrieving a </a:t>
            </a:r>
            <a:r>
              <a:rPr lang="en-US" sz="4000" b="1">
                <a:solidFill>
                  <a:schemeClr val="dk1"/>
                </a:solidFill>
                <a:latin typeface="Cabin Condensed"/>
                <a:ea typeface="Cabin Condensed"/>
                <a:cs typeface="Cabin Condensed"/>
                <a:sym typeface="Cabin Condensed"/>
              </a:rPr>
              <a:t>row</a:t>
            </a:r>
            <a:r>
              <a:rPr lang="en-US" sz="4000">
                <a:solidFill>
                  <a:schemeClr val="dk1"/>
                </a:solidFill>
                <a:latin typeface="Cabin Condensed"/>
                <a:ea typeface="Cabin Condensed"/>
                <a:cs typeface="Cabin Condensed"/>
                <a:sym typeface="Cabin Condensed"/>
              </a:rPr>
              <a:t>:</a:t>
            </a:r>
            <a:endParaRPr sz="4000" b="1">
              <a:solidFill>
                <a:schemeClr val="dk1"/>
              </a:solidFill>
              <a:latin typeface="Cabin Condensed"/>
              <a:ea typeface="Cabin Condensed"/>
              <a:cs typeface="Cabin Condensed"/>
              <a:sym typeface="Cabin Condensed"/>
            </a:endParaRPr>
          </a:p>
        </p:txBody>
      </p:sp>
      <p:pic>
        <p:nvPicPr>
          <p:cNvPr id="341" name="Google Shape;341;g39b7951dcad_0_251" title="Screenshot 2025-10-21 at 4.54.19 P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54400" y="7436775"/>
            <a:ext cx="3181350" cy="62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g39b7951dcad_0_251" title="Screenshot 2025-10-21 at 4.54.37 PM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776300" y="6560475"/>
            <a:ext cx="2247900" cy="2381250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g39b7951dcad_0_251"/>
          <p:cNvSpPr/>
          <p:nvPr/>
        </p:nvSpPr>
        <p:spPr>
          <a:xfrm flipH="1">
            <a:off x="-874845" y="6182598"/>
            <a:ext cx="4710933" cy="4710933"/>
          </a:xfrm>
          <a:custGeom>
            <a:avLst/>
            <a:gdLst/>
            <a:ahLst/>
            <a:cxnLst/>
            <a:rect l="l" t="t" r="r" b="b"/>
            <a:pathLst>
              <a:path w="4710933" h="4710933" extrusionOk="0">
                <a:moveTo>
                  <a:pt x="4710933" y="0"/>
                </a:moveTo>
                <a:lnTo>
                  <a:pt x="0" y="0"/>
                </a:lnTo>
                <a:lnTo>
                  <a:pt x="0" y="4710933"/>
                </a:lnTo>
                <a:lnTo>
                  <a:pt x="4710933" y="4710933"/>
                </a:lnTo>
                <a:lnTo>
                  <a:pt x="4710933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39b7951dcad_0_291"/>
          <p:cNvSpPr txBox="1"/>
          <p:nvPr/>
        </p:nvSpPr>
        <p:spPr>
          <a:xfrm>
            <a:off x="5399100" y="1014475"/>
            <a:ext cx="7489800" cy="11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lang="en-US" sz="7000" b="1">
                <a:solidFill>
                  <a:srgbClr val="26232E"/>
                </a:solidFill>
                <a:latin typeface="Cabin Condensed"/>
                <a:ea typeface="Cabin Condensed"/>
                <a:cs typeface="Cabin Condensed"/>
                <a:sym typeface="Cabin Condensed"/>
              </a:rPr>
              <a:t>Pandas Data Types</a:t>
            </a:r>
            <a:endParaRPr sz="7000" b="0" i="0" u="none" strike="noStrike" cap="none">
              <a:solidFill>
                <a:srgbClr val="26232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49" name="Google Shape;349;g39b7951dcad_0_291"/>
          <p:cNvGrpSpPr/>
          <p:nvPr/>
        </p:nvGrpSpPr>
        <p:grpSpPr>
          <a:xfrm rot="2700000">
            <a:off x="15432012" y="-3173820"/>
            <a:ext cx="6127311" cy="5735188"/>
            <a:chOff x="0" y="-66675"/>
            <a:chExt cx="1613775" cy="1510500"/>
          </a:xfrm>
        </p:grpSpPr>
        <p:sp>
          <p:nvSpPr>
            <p:cNvPr id="350" name="Google Shape;350;g39b7951dcad_0_291"/>
            <p:cNvSpPr/>
            <p:nvPr/>
          </p:nvSpPr>
          <p:spPr>
            <a:xfrm>
              <a:off x="0" y="0"/>
              <a:ext cx="1613775" cy="1443740"/>
            </a:xfrm>
            <a:custGeom>
              <a:avLst/>
              <a:gdLst/>
              <a:ahLst/>
              <a:cxnLst/>
              <a:rect l="l" t="t" r="r" b="b"/>
              <a:pathLst>
                <a:path w="1613775" h="1443740" extrusionOk="0">
                  <a:moveTo>
                    <a:pt x="0" y="0"/>
                  </a:moveTo>
                  <a:lnTo>
                    <a:pt x="1613775" y="0"/>
                  </a:lnTo>
                  <a:lnTo>
                    <a:pt x="1613775" y="1443740"/>
                  </a:lnTo>
                  <a:lnTo>
                    <a:pt x="0" y="1443740"/>
                  </a:lnTo>
                  <a:close/>
                </a:path>
              </a:pathLst>
            </a:custGeom>
            <a:solidFill>
              <a:srgbClr val="F8E640"/>
            </a:solidFill>
            <a:ln>
              <a:noFill/>
            </a:ln>
          </p:spPr>
        </p:sp>
        <p:sp>
          <p:nvSpPr>
            <p:cNvPr id="351" name="Google Shape;351;g39b7951dcad_0_291"/>
            <p:cNvSpPr txBox="1"/>
            <p:nvPr/>
          </p:nvSpPr>
          <p:spPr>
            <a:xfrm>
              <a:off x="0" y="-66675"/>
              <a:ext cx="1613700" cy="151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625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52" name="Google Shape;352;g39b7951dcad_0_291"/>
          <p:cNvGrpSpPr/>
          <p:nvPr/>
        </p:nvGrpSpPr>
        <p:grpSpPr>
          <a:xfrm rot="2700000">
            <a:off x="15643551" y="-3425962"/>
            <a:ext cx="6127311" cy="5735188"/>
            <a:chOff x="0" y="-66675"/>
            <a:chExt cx="1613775" cy="1510500"/>
          </a:xfrm>
        </p:grpSpPr>
        <p:sp>
          <p:nvSpPr>
            <p:cNvPr id="353" name="Google Shape;353;g39b7951dcad_0_291"/>
            <p:cNvSpPr/>
            <p:nvPr/>
          </p:nvSpPr>
          <p:spPr>
            <a:xfrm>
              <a:off x="0" y="0"/>
              <a:ext cx="1613775" cy="1443740"/>
            </a:xfrm>
            <a:custGeom>
              <a:avLst/>
              <a:gdLst/>
              <a:ahLst/>
              <a:cxnLst/>
              <a:rect l="l" t="t" r="r" b="b"/>
              <a:pathLst>
                <a:path w="1613775" h="1443740" extrusionOk="0">
                  <a:moveTo>
                    <a:pt x="0" y="0"/>
                  </a:moveTo>
                  <a:lnTo>
                    <a:pt x="1613775" y="0"/>
                  </a:lnTo>
                  <a:lnTo>
                    <a:pt x="1613775" y="1443740"/>
                  </a:lnTo>
                  <a:lnTo>
                    <a:pt x="0" y="144374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354" name="Google Shape;354;g39b7951dcad_0_291"/>
            <p:cNvSpPr txBox="1"/>
            <p:nvPr/>
          </p:nvSpPr>
          <p:spPr>
            <a:xfrm>
              <a:off x="0" y="-66675"/>
              <a:ext cx="1613700" cy="151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625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55" name="Google Shape;355;g39b7951dcad_0_291"/>
          <p:cNvSpPr txBox="1"/>
          <p:nvPr/>
        </p:nvSpPr>
        <p:spPr>
          <a:xfrm>
            <a:off x="990600" y="2168875"/>
            <a:ext cx="16306800" cy="14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chemeClr val="dk1"/>
                </a:solidFill>
                <a:latin typeface="Cabin Condensed"/>
                <a:ea typeface="Cabin Condensed"/>
                <a:cs typeface="Cabin Condensed"/>
                <a:sym typeface="Cabin Condensed"/>
              </a:rPr>
              <a:t>Pandas Series</a:t>
            </a:r>
            <a:endParaRPr sz="4000" b="1">
              <a:solidFill>
                <a:schemeClr val="dk1"/>
              </a:solidFill>
              <a:latin typeface="Cabin Condensed"/>
              <a:ea typeface="Cabin Condensed"/>
              <a:cs typeface="Cabin Condensed"/>
              <a:sym typeface="Cabin Condense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Cabin Condensed"/>
                <a:ea typeface="Cabin Condensed"/>
                <a:cs typeface="Cabin Condensed"/>
                <a:sym typeface="Cabin Condensed"/>
              </a:rPr>
              <a:t>A Data Frame with only one column, typically seen when we index a column</a:t>
            </a:r>
            <a:endParaRPr sz="4000">
              <a:solidFill>
                <a:schemeClr val="dk1"/>
              </a:solidFill>
              <a:latin typeface="Cabin Condensed"/>
              <a:ea typeface="Cabin Condensed"/>
              <a:cs typeface="Cabin Condensed"/>
              <a:sym typeface="Cabin Condensed"/>
            </a:endParaRPr>
          </a:p>
        </p:txBody>
      </p:sp>
      <p:sp>
        <p:nvSpPr>
          <p:cNvPr id="356" name="Google Shape;356;g39b7951dcad_0_291"/>
          <p:cNvSpPr txBox="1"/>
          <p:nvPr/>
        </p:nvSpPr>
        <p:spPr>
          <a:xfrm>
            <a:off x="990600" y="6702125"/>
            <a:ext cx="16306800" cy="26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Cabin Condensed"/>
                <a:ea typeface="Cabin Condensed"/>
                <a:cs typeface="Cabin Condensed"/>
                <a:sym typeface="Cabin Condensed"/>
              </a:rPr>
              <a:t>You may encounter errors or unexpected outcomes if you confuse these for Data Frames </a:t>
            </a:r>
            <a:endParaRPr sz="4000">
              <a:solidFill>
                <a:schemeClr val="dk1"/>
              </a:solidFill>
              <a:latin typeface="Cabin Condensed"/>
              <a:ea typeface="Cabin Condensed"/>
              <a:cs typeface="Cabin Condensed"/>
              <a:sym typeface="Cabin Condense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000">
              <a:solidFill>
                <a:schemeClr val="dk1"/>
              </a:solidFill>
              <a:latin typeface="Cabin Condensed"/>
              <a:ea typeface="Cabin Condensed"/>
              <a:cs typeface="Cabin Condensed"/>
              <a:sym typeface="Cabin Condense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Cabin Condensed"/>
                <a:ea typeface="Cabin Condensed"/>
                <a:cs typeface="Cabin Condensed"/>
                <a:sym typeface="Cabin Condensed"/>
              </a:rPr>
              <a:t>Recall: you can use type() to check!</a:t>
            </a:r>
            <a:endParaRPr sz="4000">
              <a:solidFill>
                <a:schemeClr val="dk1"/>
              </a:solidFill>
              <a:latin typeface="Cabin Condensed"/>
              <a:ea typeface="Cabin Condensed"/>
              <a:cs typeface="Cabin Condensed"/>
              <a:sym typeface="Cabin Condensed"/>
            </a:endParaRPr>
          </a:p>
        </p:txBody>
      </p:sp>
      <p:pic>
        <p:nvPicPr>
          <p:cNvPr id="357" name="Google Shape;357;g39b7951dcad_0_291" title="Screenshot 2025-10-21 at 4.54.37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20050" y="3952875"/>
            <a:ext cx="2247900" cy="238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2" name="Google Shape;362;g39b7951dcad_0_340"/>
          <p:cNvGrpSpPr/>
          <p:nvPr/>
        </p:nvGrpSpPr>
        <p:grpSpPr>
          <a:xfrm rot="2700000">
            <a:off x="15432012" y="-3173820"/>
            <a:ext cx="6127311" cy="5735188"/>
            <a:chOff x="0" y="-66675"/>
            <a:chExt cx="1613775" cy="1510500"/>
          </a:xfrm>
        </p:grpSpPr>
        <p:sp>
          <p:nvSpPr>
            <p:cNvPr id="363" name="Google Shape;363;g39b7951dcad_0_340"/>
            <p:cNvSpPr/>
            <p:nvPr/>
          </p:nvSpPr>
          <p:spPr>
            <a:xfrm>
              <a:off x="0" y="0"/>
              <a:ext cx="1613775" cy="1443740"/>
            </a:xfrm>
            <a:custGeom>
              <a:avLst/>
              <a:gdLst/>
              <a:ahLst/>
              <a:cxnLst/>
              <a:rect l="l" t="t" r="r" b="b"/>
              <a:pathLst>
                <a:path w="1613775" h="1443740" extrusionOk="0">
                  <a:moveTo>
                    <a:pt x="0" y="0"/>
                  </a:moveTo>
                  <a:lnTo>
                    <a:pt x="1613775" y="0"/>
                  </a:lnTo>
                  <a:lnTo>
                    <a:pt x="1613775" y="1443740"/>
                  </a:lnTo>
                  <a:lnTo>
                    <a:pt x="0" y="1443740"/>
                  </a:lnTo>
                  <a:close/>
                </a:path>
              </a:pathLst>
            </a:custGeom>
            <a:solidFill>
              <a:srgbClr val="F8E640"/>
            </a:solidFill>
            <a:ln>
              <a:noFill/>
            </a:ln>
          </p:spPr>
        </p:sp>
        <p:sp>
          <p:nvSpPr>
            <p:cNvPr id="364" name="Google Shape;364;g39b7951dcad_0_340"/>
            <p:cNvSpPr txBox="1"/>
            <p:nvPr/>
          </p:nvSpPr>
          <p:spPr>
            <a:xfrm>
              <a:off x="0" y="-66675"/>
              <a:ext cx="1613700" cy="151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625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65" name="Google Shape;365;g39b7951dcad_0_340"/>
          <p:cNvGrpSpPr/>
          <p:nvPr/>
        </p:nvGrpSpPr>
        <p:grpSpPr>
          <a:xfrm rot="2700000">
            <a:off x="15643551" y="-3425962"/>
            <a:ext cx="6127311" cy="5735188"/>
            <a:chOff x="0" y="-66675"/>
            <a:chExt cx="1613775" cy="1510500"/>
          </a:xfrm>
        </p:grpSpPr>
        <p:sp>
          <p:nvSpPr>
            <p:cNvPr id="366" name="Google Shape;366;g39b7951dcad_0_340"/>
            <p:cNvSpPr/>
            <p:nvPr/>
          </p:nvSpPr>
          <p:spPr>
            <a:xfrm>
              <a:off x="0" y="0"/>
              <a:ext cx="1613775" cy="1443740"/>
            </a:xfrm>
            <a:custGeom>
              <a:avLst/>
              <a:gdLst/>
              <a:ahLst/>
              <a:cxnLst/>
              <a:rect l="l" t="t" r="r" b="b"/>
              <a:pathLst>
                <a:path w="1613775" h="1443740" extrusionOk="0">
                  <a:moveTo>
                    <a:pt x="0" y="0"/>
                  </a:moveTo>
                  <a:lnTo>
                    <a:pt x="1613775" y="0"/>
                  </a:lnTo>
                  <a:lnTo>
                    <a:pt x="1613775" y="1443740"/>
                  </a:lnTo>
                  <a:lnTo>
                    <a:pt x="0" y="144374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367" name="Google Shape;367;g39b7951dcad_0_340"/>
            <p:cNvSpPr txBox="1"/>
            <p:nvPr/>
          </p:nvSpPr>
          <p:spPr>
            <a:xfrm>
              <a:off x="0" y="-66675"/>
              <a:ext cx="1613700" cy="151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625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68" name="Google Shape;368;g39b7951dcad_0_340"/>
          <p:cNvSpPr txBox="1"/>
          <p:nvPr/>
        </p:nvSpPr>
        <p:spPr>
          <a:xfrm>
            <a:off x="4273500" y="1021125"/>
            <a:ext cx="9741000" cy="11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 b="1">
                <a:solidFill>
                  <a:srgbClr val="26232E"/>
                </a:solidFill>
                <a:latin typeface="Cabin Condensed"/>
                <a:ea typeface="Cabin Condensed"/>
                <a:cs typeface="Cabin Condensed"/>
                <a:sym typeface="Cabin Condensed"/>
              </a:rPr>
              <a:t>Your Turn!</a:t>
            </a:r>
            <a:endParaRPr sz="7000">
              <a:solidFill>
                <a:srgbClr val="26232E"/>
              </a:solidFill>
            </a:endParaRPr>
          </a:p>
        </p:txBody>
      </p:sp>
      <p:sp>
        <p:nvSpPr>
          <p:cNvPr id="369" name="Google Shape;369;g39b7951dcad_0_340"/>
          <p:cNvSpPr txBox="1"/>
          <p:nvPr/>
        </p:nvSpPr>
        <p:spPr>
          <a:xfrm>
            <a:off x="5355450" y="2520925"/>
            <a:ext cx="7577100" cy="22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b="1">
                <a:solidFill>
                  <a:schemeClr val="dk1"/>
                </a:solidFill>
                <a:latin typeface="Cabin Condensed"/>
                <a:ea typeface="Cabin Condensed"/>
                <a:cs typeface="Cabin Condensed"/>
                <a:sym typeface="Cabin Condensed"/>
              </a:rPr>
              <a:t>Dataset: </a:t>
            </a:r>
            <a:r>
              <a:rPr lang="en-US" sz="4500" u="sng">
                <a:solidFill>
                  <a:schemeClr val="hlink"/>
                </a:solidFill>
                <a:latin typeface="Cabin Condensed"/>
                <a:ea typeface="Cabin Condensed"/>
                <a:cs typeface="Cabin Condensed"/>
                <a:sym typeface="Cabin Condensed"/>
                <a:hlinkClick r:id="rId3"/>
              </a:rPr>
              <a:t>http://bit.ly/47kMlv0</a:t>
            </a:r>
            <a:endParaRPr sz="45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5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b="1">
                <a:latin typeface="Cabin Condensed"/>
                <a:ea typeface="Cabin Condensed"/>
                <a:cs typeface="Cabin Condensed"/>
                <a:sym typeface="Cabin Condensed"/>
              </a:rPr>
              <a:t>Worksheet:</a:t>
            </a:r>
            <a:r>
              <a:rPr lang="en-US" sz="4500">
                <a:latin typeface="Cabin Condensed"/>
                <a:ea typeface="Cabin Condensed"/>
                <a:cs typeface="Cabin Condensed"/>
                <a:sym typeface="Cabin Condensed"/>
              </a:rPr>
              <a:t> </a:t>
            </a:r>
            <a:r>
              <a:rPr lang="en-US" sz="4500" u="sng">
                <a:solidFill>
                  <a:schemeClr val="hlink"/>
                </a:solidFill>
                <a:latin typeface="Cabin Condensed"/>
                <a:ea typeface="Cabin Condensed"/>
                <a:cs typeface="Cabin Condensed"/>
                <a:sym typeface="Cabin Condensed"/>
                <a:hlinkClick r:id="rId4"/>
              </a:rPr>
              <a:t>http://bit.ly/4qljfVd</a:t>
            </a:r>
            <a:endParaRPr sz="4500">
              <a:latin typeface="Cabin Condensed"/>
              <a:ea typeface="Cabin Condensed"/>
              <a:cs typeface="Cabin Condensed"/>
              <a:sym typeface="Cabin Condensed"/>
            </a:endParaRPr>
          </a:p>
        </p:txBody>
      </p:sp>
      <p:sp>
        <p:nvSpPr>
          <p:cNvPr id="370" name="Google Shape;370;g39b7951dcad_0_340"/>
          <p:cNvSpPr/>
          <p:nvPr/>
        </p:nvSpPr>
        <p:spPr>
          <a:xfrm flipH="1">
            <a:off x="-874845" y="6182598"/>
            <a:ext cx="4710933" cy="4710933"/>
          </a:xfrm>
          <a:custGeom>
            <a:avLst/>
            <a:gdLst/>
            <a:ahLst/>
            <a:cxnLst/>
            <a:rect l="l" t="t" r="r" b="b"/>
            <a:pathLst>
              <a:path w="4710933" h="4710933" extrusionOk="0">
                <a:moveTo>
                  <a:pt x="4710933" y="0"/>
                </a:moveTo>
                <a:lnTo>
                  <a:pt x="0" y="0"/>
                </a:lnTo>
                <a:lnTo>
                  <a:pt x="0" y="4710933"/>
                </a:lnTo>
                <a:lnTo>
                  <a:pt x="4710933" y="4710933"/>
                </a:lnTo>
                <a:lnTo>
                  <a:pt x="4710933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pic>
        <p:nvPicPr>
          <p:cNvPr id="371" name="Google Shape;371;g39b7951dcad_0_340" title="Screenshot 2025-10-09 at 1.49.04 AM.png"/>
          <p:cNvPicPr preferRelativeResize="0"/>
          <p:nvPr/>
        </p:nvPicPr>
        <p:blipFill rotWithShape="1">
          <a:blip r:embed="rId6">
            <a:alphaModFix/>
          </a:blip>
          <a:srcRect r="57675"/>
          <a:stretch/>
        </p:blipFill>
        <p:spPr>
          <a:xfrm>
            <a:off x="3988499" y="6182600"/>
            <a:ext cx="5125125" cy="3890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g39b7951dcad_0_340" title="Screenshot 2025-10-09 at 1.49.28 AM.png"/>
          <p:cNvPicPr preferRelativeResize="0"/>
          <p:nvPr/>
        </p:nvPicPr>
        <p:blipFill rotWithShape="1">
          <a:blip r:embed="rId7">
            <a:alphaModFix/>
          </a:blip>
          <a:srcRect r="53414"/>
          <a:stretch/>
        </p:blipFill>
        <p:spPr>
          <a:xfrm>
            <a:off x="12939750" y="5128925"/>
            <a:ext cx="3673723" cy="5005676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g39b7951dcad_0_340"/>
          <p:cNvSpPr/>
          <p:nvPr/>
        </p:nvSpPr>
        <p:spPr>
          <a:xfrm>
            <a:off x="9613081" y="7195118"/>
            <a:ext cx="2827200" cy="8733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19650" cap="flat" cmpd="sng">
            <a:solidFill>
              <a:srgbClr val="07376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8675" tIns="188675" rIns="188675" bIns="1886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89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74" name="Google Shape;374;g39b7951dcad_0_340"/>
          <p:cNvSpPr/>
          <p:nvPr/>
        </p:nvSpPr>
        <p:spPr>
          <a:xfrm>
            <a:off x="4514850" y="6404525"/>
            <a:ext cx="833400" cy="890700"/>
          </a:xfrm>
          <a:prstGeom prst="ellipse">
            <a:avLst/>
          </a:prstGeom>
          <a:noFill/>
          <a:ln w="1143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5" name="Google Shape;375;g39b7951dcad_0_340"/>
          <p:cNvSpPr/>
          <p:nvPr/>
        </p:nvSpPr>
        <p:spPr>
          <a:xfrm>
            <a:off x="13094025" y="7266575"/>
            <a:ext cx="1724100" cy="574800"/>
          </a:xfrm>
          <a:prstGeom prst="ellipse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" name="Google Shape;104;g38a00687fc4_0_9"/>
          <p:cNvGrpSpPr/>
          <p:nvPr/>
        </p:nvGrpSpPr>
        <p:grpSpPr>
          <a:xfrm rot="2700000">
            <a:off x="15432012" y="-3173820"/>
            <a:ext cx="6127311" cy="5735188"/>
            <a:chOff x="0" y="-66675"/>
            <a:chExt cx="1613775" cy="1510500"/>
          </a:xfrm>
        </p:grpSpPr>
        <p:sp>
          <p:nvSpPr>
            <p:cNvPr id="105" name="Google Shape;105;g38a00687fc4_0_9"/>
            <p:cNvSpPr/>
            <p:nvPr/>
          </p:nvSpPr>
          <p:spPr>
            <a:xfrm>
              <a:off x="0" y="0"/>
              <a:ext cx="1613775" cy="1443740"/>
            </a:xfrm>
            <a:custGeom>
              <a:avLst/>
              <a:gdLst/>
              <a:ahLst/>
              <a:cxnLst/>
              <a:rect l="l" t="t" r="r" b="b"/>
              <a:pathLst>
                <a:path w="1613775" h="1443740" extrusionOk="0">
                  <a:moveTo>
                    <a:pt x="0" y="0"/>
                  </a:moveTo>
                  <a:lnTo>
                    <a:pt x="1613775" y="0"/>
                  </a:lnTo>
                  <a:lnTo>
                    <a:pt x="1613775" y="1443740"/>
                  </a:lnTo>
                  <a:lnTo>
                    <a:pt x="0" y="1443740"/>
                  </a:lnTo>
                  <a:close/>
                </a:path>
              </a:pathLst>
            </a:custGeom>
            <a:solidFill>
              <a:srgbClr val="F8E640"/>
            </a:solidFill>
            <a:ln>
              <a:noFill/>
            </a:ln>
          </p:spPr>
        </p:sp>
        <p:sp>
          <p:nvSpPr>
            <p:cNvPr id="106" name="Google Shape;106;g38a00687fc4_0_9"/>
            <p:cNvSpPr txBox="1"/>
            <p:nvPr/>
          </p:nvSpPr>
          <p:spPr>
            <a:xfrm>
              <a:off x="0" y="-66675"/>
              <a:ext cx="1613700" cy="151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625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7" name="Google Shape;107;g38a00687fc4_0_9"/>
          <p:cNvGrpSpPr/>
          <p:nvPr/>
        </p:nvGrpSpPr>
        <p:grpSpPr>
          <a:xfrm rot="2700000">
            <a:off x="15643551" y="-3425962"/>
            <a:ext cx="6127311" cy="5735188"/>
            <a:chOff x="0" y="-66675"/>
            <a:chExt cx="1613775" cy="1510500"/>
          </a:xfrm>
        </p:grpSpPr>
        <p:sp>
          <p:nvSpPr>
            <p:cNvPr id="108" name="Google Shape;108;g38a00687fc4_0_9"/>
            <p:cNvSpPr/>
            <p:nvPr/>
          </p:nvSpPr>
          <p:spPr>
            <a:xfrm>
              <a:off x="0" y="0"/>
              <a:ext cx="1613775" cy="1443740"/>
            </a:xfrm>
            <a:custGeom>
              <a:avLst/>
              <a:gdLst/>
              <a:ahLst/>
              <a:cxnLst/>
              <a:rect l="l" t="t" r="r" b="b"/>
              <a:pathLst>
                <a:path w="1613775" h="1443740" extrusionOk="0">
                  <a:moveTo>
                    <a:pt x="0" y="0"/>
                  </a:moveTo>
                  <a:lnTo>
                    <a:pt x="1613775" y="0"/>
                  </a:lnTo>
                  <a:lnTo>
                    <a:pt x="1613775" y="1443740"/>
                  </a:lnTo>
                  <a:lnTo>
                    <a:pt x="0" y="144374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109" name="Google Shape;109;g38a00687fc4_0_9"/>
            <p:cNvSpPr txBox="1"/>
            <p:nvPr/>
          </p:nvSpPr>
          <p:spPr>
            <a:xfrm>
              <a:off x="0" y="-66675"/>
              <a:ext cx="1613700" cy="151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625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0" name="Google Shape;110;g38a00687fc4_0_9"/>
          <p:cNvSpPr txBox="1"/>
          <p:nvPr/>
        </p:nvSpPr>
        <p:spPr>
          <a:xfrm>
            <a:off x="5399100" y="1014475"/>
            <a:ext cx="7489800" cy="11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lang="en-US" sz="7000" b="1" i="0" u="none" strike="noStrike" cap="none">
                <a:solidFill>
                  <a:srgbClr val="26232E"/>
                </a:solidFill>
                <a:latin typeface="Cabin Condensed"/>
                <a:ea typeface="Cabin Condensed"/>
                <a:cs typeface="Cabin Condensed"/>
                <a:sym typeface="Cabin Condensed"/>
              </a:rPr>
              <a:t>What </a:t>
            </a:r>
            <a:r>
              <a:rPr lang="en-US" sz="7000" b="1">
                <a:solidFill>
                  <a:srgbClr val="26232E"/>
                </a:solidFill>
                <a:latin typeface="Cabin Condensed"/>
                <a:ea typeface="Cabin Condensed"/>
                <a:cs typeface="Cabin Condensed"/>
                <a:sym typeface="Cabin Condensed"/>
              </a:rPr>
              <a:t>are Packages</a:t>
            </a:r>
            <a:r>
              <a:rPr lang="en-US" sz="7000" b="1" i="0" u="none" strike="noStrike" cap="none">
                <a:solidFill>
                  <a:srgbClr val="26232E"/>
                </a:solidFill>
                <a:latin typeface="Cabin Condensed"/>
                <a:ea typeface="Cabin Condensed"/>
                <a:cs typeface="Cabin Condensed"/>
                <a:sym typeface="Cabin Condensed"/>
              </a:rPr>
              <a:t>?</a:t>
            </a:r>
            <a:endParaRPr sz="7000" b="0" i="0" u="none" strike="noStrike" cap="none">
              <a:solidFill>
                <a:srgbClr val="26232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g38a00687fc4_0_9"/>
          <p:cNvSpPr txBox="1"/>
          <p:nvPr/>
        </p:nvSpPr>
        <p:spPr>
          <a:xfrm>
            <a:off x="1011100" y="2672325"/>
            <a:ext cx="16306800" cy="15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b="1">
                <a:solidFill>
                  <a:schemeClr val="dk1"/>
                </a:solidFill>
                <a:latin typeface="Cabin Condensed"/>
                <a:ea typeface="Cabin Condensed"/>
                <a:cs typeface="Cabin Condensed"/>
                <a:sym typeface="Cabin Condensed"/>
              </a:rPr>
              <a:t>Base Python</a:t>
            </a:r>
            <a:r>
              <a:rPr lang="en-US" sz="4500">
                <a:solidFill>
                  <a:schemeClr val="dk1"/>
                </a:solidFill>
                <a:latin typeface="Cabin Condensed"/>
                <a:ea typeface="Cabin Condensed"/>
                <a:cs typeface="Cabin Condensed"/>
                <a:sym typeface="Cabin Condensed"/>
              </a:rPr>
              <a:t>: lets us use the basic functionalities from last workshop:  creating variables, basic math, importing data</a:t>
            </a:r>
            <a:endParaRPr sz="4500">
              <a:solidFill>
                <a:schemeClr val="dk1"/>
              </a:solidFill>
              <a:latin typeface="Cabin Condensed"/>
              <a:ea typeface="Cabin Condensed"/>
              <a:cs typeface="Cabin Condensed"/>
              <a:sym typeface="Cabin Condensed"/>
            </a:endParaRPr>
          </a:p>
        </p:txBody>
      </p:sp>
      <p:pic>
        <p:nvPicPr>
          <p:cNvPr id="112" name="Google Shape;112;g38a00687fc4_0_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0125" y="6320325"/>
            <a:ext cx="7323750" cy="3661875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g38a00687fc4_0_9"/>
          <p:cNvSpPr txBox="1"/>
          <p:nvPr/>
        </p:nvSpPr>
        <p:spPr>
          <a:xfrm>
            <a:off x="1011100" y="6865150"/>
            <a:ext cx="15948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base </a:t>
            </a:r>
            <a:endParaRPr sz="3000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python</a:t>
            </a:r>
            <a:endParaRPr sz="3000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14" name="Google Shape;114;g38a00687fc4_0_9"/>
          <p:cNvSpPr txBox="1"/>
          <p:nvPr/>
        </p:nvSpPr>
        <p:spPr>
          <a:xfrm>
            <a:off x="3816050" y="7855775"/>
            <a:ext cx="19362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python w/</a:t>
            </a:r>
            <a:endParaRPr sz="3000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packages  </a:t>
            </a:r>
            <a:endParaRPr sz="3000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115" name="Google Shape;115;g38a00687fc4_0_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310975" y="6461275"/>
            <a:ext cx="6006925" cy="3379975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g38a00687fc4_0_9"/>
          <p:cNvSpPr txBox="1"/>
          <p:nvPr/>
        </p:nvSpPr>
        <p:spPr>
          <a:xfrm>
            <a:off x="1011100" y="4496325"/>
            <a:ext cx="16306800" cy="15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b="1">
                <a:solidFill>
                  <a:schemeClr val="dk1"/>
                </a:solidFill>
                <a:latin typeface="Cabin Condensed"/>
                <a:ea typeface="Cabin Condensed"/>
                <a:cs typeface="Cabin Condensed"/>
                <a:sym typeface="Cabin Condensed"/>
              </a:rPr>
              <a:t>Packages</a:t>
            </a:r>
            <a:r>
              <a:rPr lang="en-US" sz="4500">
                <a:solidFill>
                  <a:schemeClr val="dk1"/>
                </a:solidFill>
                <a:latin typeface="Cabin Condensed"/>
                <a:ea typeface="Cabin Condensed"/>
                <a:cs typeface="Cabin Condensed"/>
                <a:sym typeface="Cabin Condensed"/>
              </a:rPr>
              <a:t> are things we can install into Python to do new and cool things, similar to how you might add mods to a video game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" name="Google Shape;121;g39b214379d7_0_56"/>
          <p:cNvGrpSpPr/>
          <p:nvPr/>
        </p:nvGrpSpPr>
        <p:grpSpPr>
          <a:xfrm rot="2700000">
            <a:off x="15432012" y="-3173820"/>
            <a:ext cx="6127311" cy="5735188"/>
            <a:chOff x="0" y="-66675"/>
            <a:chExt cx="1613775" cy="1510500"/>
          </a:xfrm>
        </p:grpSpPr>
        <p:sp>
          <p:nvSpPr>
            <p:cNvPr id="122" name="Google Shape;122;g39b214379d7_0_56"/>
            <p:cNvSpPr/>
            <p:nvPr/>
          </p:nvSpPr>
          <p:spPr>
            <a:xfrm>
              <a:off x="0" y="0"/>
              <a:ext cx="1613775" cy="1443740"/>
            </a:xfrm>
            <a:custGeom>
              <a:avLst/>
              <a:gdLst/>
              <a:ahLst/>
              <a:cxnLst/>
              <a:rect l="l" t="t" r="r" b="b"/>
              <a:pathLst>
                <a:path w="1613775" h="1443740" extrusionOk="0">
                  <a:moveTo>
                    <a:pt x="0" y="0"/>
                  </a:moveTo>
                  <a:lnTo>
                    <a:pt x="1613775" y="0"/>
                  </a:lnTo>
                  <a:lnTo>
                    <a:pt x="1613775" y="1443740"/>
                  </a:lnTo>
                  <a:lnTo>
                    <a:pt x="0" y="1443740"/>
                  </a:lnTo>
                  <a:close/>
                </a:path>
              </a:pathLst>
            </a:custGeom>
            <a:solidFill>
              <a:srgbClr val="F8E640"/>
            </a:solidFill>
            <a:ln>
              <a:noFill/>
            </a:ln>
          </p:spPr>
        </p:sp>
        <p:sp>
          <p:nvSpPr>
            <p:cNvPr id="123" name="Google Shape;123;g39b214379d7_0_56"/>
            <p:cNvSpPr txBox="1"/>
            <p:nvPr/>
          </p:nvSpPr>
          <p:spPr>
            <a:xfrm>
              <a:off x="0" y="-66675"/>
              <a:ext cx="1613700" cy="151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625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4" name="Google Shape;124;g39b214379d7_0_56"/>
          <p:cNvGrpSpPr/>
          <p:nvPr/>
        </p:nvGrpSpPr>
        <p:grpSpPr>
          <a:xfrm rot="2700000">
            <a:off x="15643551" y="-3425962"/>
            <a:ext cx="6127311" cy="5735188"/>
            <a:chOff x="0" y="-66675"/>
            <a:chExt cx="1613775" cy="1510500"/>
          </a:xfrm>
        </p:grpSpPr>
        <p:sp>
          <p:nvSpPr>
            <p:cNvPr id="125" name="Google Shape;125;g39b214379d7_0_56"/>
            <p:cNvSpPr/>
            <p:nvPr/>
          </p:nvSpPr>
          <p:spPr>
            <a:xfrm>
              <a:off x="0" y="0"/>
              <a:ext cx="1613775" cy="1443740"/>
            </a:xfrm>
            <a:custGeom>
              <a:avLst/>
              <a:gdLst/>
              <a:ahLst/>
              <a:cxnLst/>
              <a:rect l="l" t="t" r="r" b="b"/>
              <a:pathLst>
                <a:path w="1613775" h="1443740" extrusionOk="0">
                  <a:moveTo>
                    <a:pt x="0" y="0"/>
                  </a:moveTo>
                  <a:lnTo>
                    <a:pt x="1613775" y="0"/>
                  </a:lnTo>
                  <a:lnTo>
                    <a:pt x="1613775" y="1443740"/>
                  </a:lnTo>
                  <a:lnTo>
                    <a:pt x="0" y="144374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126" name="Google Shape;126;g39b214379d7_0_56"/>
            <p:cNvSpPr txBox="1"/>
            <p:nvPr/>
          </p:nvSpPr>
          <p:spPr>
            <a:xfrm>
              <a:off x="0" y="-66675"/>
              <a:ext cx="1613700" cy="151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625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7" name="Google Shape;127;g39b214379d7_0_56"/>
          <p:cNvSpPr txBox="1"/>
          <p:nvPr/>
        </p:nvSpPr>
        <p:spPr>
          <a:xfrm>
            <a:off x="5399100" y="1014475"/>
            <a:ext cx="7489800" cy="11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lang="en-US" sz="7000" b="1" i="0" u="none" strike="noStrike" cap="none">
                <a:solidFill>
                  <a:srgbClr val="26232E"/>
                </a:solidFill>
                <a:latin typeface="Cabin Condensed"/>
                <a:ea typeface="Cabin Condensed"/>
                <a:cs typeface="Cabin Condensed"/>
                <a:sym typeface="Cabin Condensed"/>
              </a:rPr>
              <a:t>What </a:t>
            </a:r>
            <a:r>
              <a:rPr lang="en-US" sz="7000" b="1">
                <a:solidFill>
                  <a:srgbClr val="26232E"/>
                </a:solidFill>
                <a:latin typeface="Cabin Condensed"/>
                <a:ea typeface="Cabin Condensed"/>
                <a:cs typeface="Cabin Condensed"/>
                <a:sym typeface="Cabin Condensed"/>
              </a:rPr>
              <a:t>are Packages</a:t>
            </a:r>
            <a:r>
              <a:rPr lang="en-US" sz="7000" b="1" i="0" u="none" strike="noStrike" cap="none">
                <a:solidFill>
                  <a:srgbClr val="26232E"/>
                </a:solidFill>
                <a:latin typeface="Cabin Condensed"/>
                <a:ea typeface="Cabin Condensed"/>
                <a:cs typeface="Cabin Condensed"/>
                <a:sym typeface="Cabin Condensed"/>
              </a:rPr>
              <a:t>?</a:t>
            </a:r>
            <a:endParaRPr sz="7000" b="0" i="0" u="none" strike="noStrike" cap="none">
              <a:solidFill>
                <a:srgbClr val="26232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g39b214379d7_0_56"/>
          <p:cNvSpPr txBox="1"/>
          <p:nvPr/>
        </p:nvSpPr>
        <p:spPr>
          <a:xfrm>
            <a:off x="1011100" y="2672325"/>
            <a:ext cx="16306800" cy="15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>
                <a:solidFill>
                  <a:schemeClr val="dk1"/>
                </a:solidFill>
                <a:latin typeface="Cabin Condensed"/>
                <a:ea typeface="Cabin Condensed"/>
                <a:cs typeface="Cabin Condensed"/>
                <a:sym typeface="Cabin Condensed"/>
              </a:rPr>
              <a:t>There are two fundamental packages in Python that are used for Data Science/Analytics</a:t>
            </a:r>
            <a:endParaRPr sz="4500">
              <a:solidFill>
                <a:schemeClr val="dk1"/>
              </a:solidFill>
              <a:latin typeface="Cabin Condensed"/>
              <a:ea typeface="Cabin Condensed"/>
              <a:cs typeface="Cabin Condensed"/>
              <a:sym typeface="Cabin Condensed"/>
            </a:endParaRPr>
          </a:p>
        </p:txBody>
      </p:sp>
      <p:sp>
        <p:nvSpPr>
          <p:cNvPr id="129" name="Google Shape;129;g39b214379d7_0_56"/>
          <p:cNvSpPr txBox="1"/>
          <p:nvPr/>
        </p:nvSpPr>
        <p:spPr>
          <a:xfrm>
            <a:off x="1249700" y="4635025"/>
            <a:ext cx="16306800" cy="15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b="1">
                <a:solidFill>
                  <a:schemeClr val="dk1"/>
                </a:solidFill>
                <a:latin typeface="Cabin Condensed"/>
                <a:ea typeface="Cabin Condensed"/>
                <a:cs typeface="Cabin Condensed"/>
                <a:sym typeface="Cabin Condensed"/>
              </a:rPr>
              <a:t>Pandas</a:t>
            </a:r>
            <a:r>
              <a:rPr lang="en-US" sz="4500">
                <a:solidFill>
                  <a:schemeClr val="dk1"/>
                </a:solidFill>
                <a:latin typeface="Cabin Condensed"/>
                <a:ea typeface="Cabin Condensed"/>
                <a:cs typeface="Cabin Condensed"/>
                <a:sym typeface="Cabin Condensed"/>
              </a:rPr>
              <a:t>: allows us to load data, examine it, and modify/clean it to fit our needs</a:t>
            </a:r>
            <a:endParaRPr sz="4500">
              <a:solidFill>
                <a:schemeClr val="dk1"/>
              </a:solidFill>
              <a:latin typeface="Cabin Condensed"/>
              <a:ea typeface="Cabin Condensed"/>
              <a:cs typeface="Cabin Condensed"/>
              <a:sym typeface="Cabin Condensed"/>
            </a:endParaRPr>
          </a:p>
        </p:txBody>
      </p:sp>
      <p:sp>
        <p:nvSpPr>
          <p:cNvPr id="130" name="Google Shape;130;g39b214379d7_0_56"/>
          <p:cNvSpPr txBox="1"/>
          <p:nvPr/>
        </p:nvSpPr>
        <p:spPr>
          <a:xfrm>
            <a:off x="1011100" y="6597725"/>
            <a:ext cx="16306800" cy="15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b="1">
                <a:solidFill>
                  <a:schemeClr val="dk1"/>
                </a:solidFill>
                <a:latin typeface="Cabin Condensed"/>
                <a:ea typeface="Cabin Condensed"/>
                <a:cs typeface="Cabin Condensed"/>
                <a:sym typeface="Cabin Condensed"/>
              </a:rPr>
              <a:t>NumPy </a:t>
            </a:r>
            <a:r>
              <a:rPr lang="en-US" sz="4500">
                <a:solidFill>
                  <a:schemeClr val="dk1"/>
                </a:solidFill>
                <a:latin typeface="Cabin Condensed"/>
                <a:ea typeface="Cabin Condensed"/>
                <a:cs typeface="Cabin Condensed"/>
                <a:sym typeface="Cabin Condensed"/>
              </a:rPr>
              <a:t>(Numerical Python): allows us to store and work with </a:t>
            </a:r>
            <a:r>
              <a:rPr lang="en-US" sz="4500" u="sng">
                <a:solidFill>
                  <a:schemeClr val="dk1"/>
                </a:solidFill>
                <a:latin typeface="Cabin Condensed"/>
                <a:ea typeface="Cabin Condensed"/>
                <a:cs typeface="Cabin Condensed"/>
                <a:sym typeface="Cabin Condensed"/>
              </a:rPr>
              <a:t>numbers</a:t>
            </a:r>
            <a:r>
              <a:rPr lang="en-US" sz="4500">
                <a:solidFill>
                  <a:schemeClr val="dk1"/>
                </a:solidFill>
                <a:latin typeface="Cabin Condensed"/>
                <a:ea typeface="Cabin Condensed"/>
                <a:cs typeface="Cabin Condensed"/>
                <a:sym typeface="Cabin Condensed"/>
              </a:rPr>
              <a:t> efficiently</a:t>
            </a:r>
            <a:endParaRPr sz="4500" b="1">
              <a:solidFill>
                <a:schemeClr val="dk1"/>
              </a:solidFill>
              <a:latin typeface="Cabin Condensed"/>
              <a:ea typeface="Cabin Condensed"/>
              <a:cs typeface="Cabin Condensed"/>
              <a:sym typeface="Cabin Condensed"/>
            </a:endParaRPr>
          </a:p>
        </p:txBody>
      </p:sp>
      <p:pic>
        <p:nvPicPr>
          <p:cNvPr id="131" name="Google Shape;131;g39b214379d7_0_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9700" y="7953075"/>
            <a:ext cx="5762751" cy="233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g39b214379d7_0_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444374" y="8028950"/>
            <a:ext cx="4873525" cy="2182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7" name="Google Shape;137;g39b214379d7_0_25"/>
          <p:cNvGrpSpPr/>
          <p:nvPr/>
        </p:nvGrpSpPr>
        <p:grpSpPr>
          <a:xfrm rot="2700000">
            <a:off x="15432012" y="-3173820"/>
            <a:ext cx="6127311" cy="5735188"/>
            <a:chOff x="0" y="-66675"/>
            <a:chExt cx="1613775" cy="1510500"/>
          </a:xfrm>
        </p:grpSpPr>
        <p:sp>
          <p:nvSpPr>
            <p:cNvPr id="138" name="Google Shape;138;g39b214379d7_0_25"/>
            <p:cNvSpPr/>
            <p:nvPr/>
          </p:nvSpPr>
          <p:spPr>
            <a:xfrm>
              <a:off x="0" y="0"/>
              <a:ext cx="1613775" cy="1443740"/>
            </a:xfrm>
            <a:custGeom>
              <a:avLst/>
              <a:gdLst/>
              <a:ahLst/>
              <a:cxnLst/>
              <a:rect l="l" t="t" r="r" b="b"/>
              <a:pathLst>
                <a:path w="1613775" h="1443740" extrusionOk="0">
                  <a:moveTo>
                    <a:pt x="0" y="0"/>
                  </a:moveTo>
                  <a:lnTo>
                    <a:pt x="1613775" y="0"/>
                  </a:lnTo>
                  <a:lnTo>
                    <a:pt x="1613775" y="1443740"/>
                  </a:lnTo>
                  <a:lnTo>
                    <a:pt x="0" y="1443740"/>
                  </a:lnTo>
                  <a:close/>
                </a:path>
              </a:pathLst>
            </a:custGeom>
            <a:solidFill>
              <a:srgbClr val="F8E640"/>
            </a:solidFill>
            <a:ln>
              <a:noFill/>
            </a:ln>
          </p:spPr>
        </p:sp>
        <p:sp>
          <p:nvSpPr>
            <p:cNvPr id="139" name="Google Shape;139;g39b214379d7_0_25"/>
            <p:cNvSpPr txBox="1"/>
            <p:nvPr/>
          </p:nvSpPr>
          <p:spPr>
            <a:xfrm>
              <a:off x="0" y="-66675"/>
              <a:ext cx="1613700" cy="151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625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0" name="Google Shape;140;g39b214379d7_0_25"/>
          <p:cNvGrpSpPr/>
          <p:nvPr/>
        </p:nvGrpSpPr>
        <p:grpSpPr>
          <a:xfrm rot="2700000">
            <a:off x="15643551" y="-3425962"/>
            <a:ext cx="6127311" cy="5735188"/>
            <a:chOff x="0" y="-66675"/>
            <a:chExt cx="1613775" cy="1510500"/>
          </a:xfrm>
        </p:grpSpPr>
        <p:sp>
          <p:nvSpPr>
            <p:cNvPr id="141" name="Google Shape;141;g39b214379d7_0_25"/>
            <p:cNvSpPr/>
            <p:nvPr/>
          </p:nvSpPr>
          <p:spPr>
            <a:xfrm>
              <a:off x="0" y="0"/>
              <a:ext cx="1613775" cy="1443740"/>
            </a:xfrm>
            <a:custGeom>
              <a:avLst/>
              <a:gdLst/>
              <a:ahLst/>
              <a:cxnLst/>
              <a:rect l="l" t="t" r="r" b="b"/>
              <a:pathLst>
                <a:path w="1613775" h="1443740" extrusionOk="0">
                  <a:moveTo>
                    <a:pt x="0" y="0"/>
                  </a:moveTo>
                  <a:lnTo>
                    <a:pt x="1613775" y="0"/>
                  </a:lnTo>
                  <a:lnTo>
                    <a:pt x="1613775" y="1443740"/>
                  </a:lnTo>
                  <a:lnTo>
                    <a:pt x="0" y="144374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142" name="Google Shape;142;g39b214379d7_0_25"/>
            <p:cNvSpPr txBox="1"/>
            <p:nvPr/>
          </p:nvSpPr>
          <p:spPr>
            <a:xfrm>
              <a:off x="0" y="-66675"/>
              <a:ext cx="1613700" cy="151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625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3" name="Google Shape;143;g39b214379d7_0_25"/>
          <p:cNvSpPr txBox="1"/>
          <p:nvPr/>
        </p:nvSpPr>
        <p:spPr>
          <a:xfrm>
            <a:off x="5399100" y="1014475"/>
            <a:ext cx="7489800" cy="11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lang="en-US" sz="7000" b="1" i="0" u="none" strike="noStrike" cap="none">
                <a:solidFill>
                  <a:srgbClr val="26232E"/>
                </a:solidFill>
                <a:latin typeface="Cabin Condensed"/>
                <a:ea typeface="Cabin Condensed"/>
                <a:cs typeface="Cabin Condensed"/>
                <a:sym typeface="Cabin Condensed"/>
              </a:rPr>
              <a:t>What </a:t>
            </a:r>
            <a:r>
              <a:rPr lang="en-US" sz="7000" b="1">
                <a:solidFill>
                  <a:srgbClr val="26232E"/>
                </a:solidFill>
                <a:latin typeface="Cabin Condensed"/>
                <a:ea typeface="Cabin Condensed"/>
                <a:cs typeface="Cabin Condensed"/>
                <a:sym typeface="Cabin Condensed"/>
              </a:rPr>
              <a:t>are Packages</a:t>
            </a:r>
            <a:r>
              <a:rPr lang="en-US" sz="7000" b="1" i="0" u="none" strike="noStrike" cap="none">
                <a:solidFill>
                  <a:srgbClr val="26232E"/>
                </a:solidFill>
                <a:latin typeface="Cabin Condensed"/>
                <a:ea typeface="Cabin Condensed"/>
                <a:cs typeface="Cabin Condensed"/>
                <a:sym typeface="Cabin Condensed"/>
              </a:rPr>
              <a:t>?</a:t>
            </a:r>
            <a:endParaRPr sz="7000" b="0" i="0" u="none" strike="noStrike" cap="none">
              <a:solidFill>
                <a:srgbClr val="26232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4" name="Google Shape;144;g39b214379d7_0_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1346" y="2942909"/>
            <a:ext cx="5525222" cy="36825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g39b214379d7_0_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037263" y="2504587"/>
            <a:ext cx="4559186" cy="45591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g39b214379d7_0_25"/>
          <p:cNvPicPr preferRelativeResize="0"/>
          <p:nvPr/>
        </p:nvPicPr>
        <p:blipFill rotWithShape="1">
          <a:blip r:embed="rId5">
            <a:alphaModFix/>
          </a:blip>
          <a:srcRect r="61499"/>
          <a:stretch/>
        </p:blipFill>
        <p:spPr>
          <a:xfrm>
            <a:off x="3483482" y="2168875"/>
            <a:ext cx="2160957" cy="25268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g39b214379d7_0_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888422" y="2531721"/>
            <a:ext cx="2856861" cy="1801195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g39b214379d7_0_25"/>
          <p:cNvSpPr/>
          <p:nvPr/>
        </p:nvSpPr>
        <p:spPr>
          <a:xfrm rot="7001583">
            <a:off x="1697830" y="6140303"/>
            <a:ext cx="1681617" cy="805255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80C9DD"/>
          </a:solidFill>
          <a:ln w="17700" cap="flat" cmpd="sng">
            <a:solidFill>
              <a:srgbClr val="28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69900" tIns="169900" rIns="169900" bIns="169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60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9" name="Google Shape;149;g39b214379d7_0_25"/>
          <p:cNvSpPr/>
          <p:nvPr/>
        </p:nvSpPr>
        <p:spPr>
          <a:xfrm rot="3347646">
            <a:off x="5974654" y="6494697"/>
            <a:ext cx="1682058" cy="805043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80C9DD"/>
          </a:solidFill>
          <a:ln w="17700" cap="flat" cmpd="sng">
            <a:solidFill>
              <a:srgbClr val="28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69900" tIns="169900" rIns="169900" bIns="169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60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0" name="Google Shape;150;g39b214379d7_0_25"/>
          <p:cNvSpPr/>
          <p:nvPr/>
        </p:nvSpPr>
        <p:spPr>
          <a:xfrm rot="5400000">
            <a:off x="3722855" y="7108575"/>
            <a:ext cx="1682100" cy="805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80C9DD"/>
          </a:solidFill>
          <a:ln w="17700" cap="flat" cmpd="sng">
            <a:solidFill>
              <a:srgbClr val="28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69900" tIns="169900" rIns="169900" bIns="169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60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1" name="Google Shape;151;g39b214379d7_0_25"/>
          <p:cNvSpPr/>
          <p:nvPr/>
        </p:nvSpPr>
        <p:spPr>
          <a:xfrm rot="3456667">
            <a:off x="14694517" y="6695418"/>
            <a:ext cx="1681841" cy="805291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80C9DD"/>
          </a:solidFill>
          <a:ln w="17700" cap="flat" cmpd="sng">
            <a:solidFill>
              <a:srgbClr val="28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69900" tIns="169900" rIns="169900" bIns="169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60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2" name="Google Shape;152;g39b214379d7_0_25"/>
          <p:cNvSpPr/>
          <p:nvPr/>
        </p:nvSpPr>
        <p:spPr>
          <a:xfrm rot="7047378">
            <a:off x="10063397" y="6695284"/>
            <a:ext cx="1681950" cy="805085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80C9DD"/>
          </a:solidFill>
          <a:ln w="17700" cap="flat" cmpd="sng">
            <a:solidFill>
              <a:srgbClr val="28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69900" tIns="169900" rIns="169900" bIns="169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60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3" name="Google Shape;153;g39b214379d7_0_25"/>
          <p:cNvSpPr/>
          <p:nvPr/>
        </p:nvSpPr>
        <p:spPr>
          <a:xfrm rot="5398774">
            <a:off x="12475759" y="7424674"/>
            <a:ext cx="1682100" cy="805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80C9DD"/>
          </a:solidFill>
          <a:ln w="17700" cap="flat" cmpd="sng">
            <a:solidFill>
              <a:srgbClr val="28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69900" tIns="169900" rIns="169900" bIns="169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601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54" name="Google Shape;154;g39b214379d7_0_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713881" y="8029838"/>
            <a:ext cx="2935382" cy="947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g39b214379d7_0_2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1649262" y="9121373"/>
            <a:ext cx="3525960" cy="5876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g39b214379d7_0_2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5396614" y="8029838"/>
            <a:ext cx="1972036" cy="7064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g39b214379d7_0_2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19383" y="7436052"/>
            <a:ext cx="2398575" cy="5876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g39b214379d7_0_2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801000" y="8668321"/>
            <a:ext cx="3525960" cy="6736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g39b214379d7_0_25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326938" y="7906900"/>
            <a:ext cx="2245513" cy="6736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9b7951dcad_0_318"/>
          <p:cNvSpPr txBox="1"/>
          <p:nvPr/>
        </p:nvSpPr>
        <p:spPr>
          <a:xfrm>
            <a:off x="5399100" y="1014475"/>
            <a:ext cx="7489800" cy="11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lang="en-US" sz="7000" b="1">
                <a:solidFill>
                  <a:srgbClr val="26232E"/>
                </a:solidFill>
                <a:latin typeface="Cabin Condensed"/>
                <a:ea typeface="Cabin Condensed"/>
                <a:cs typeface="Cabin Condensed"/>
                <a:sym typeface="Cabin Condensed"/>
              </a:rPr>
              <a:t>Installing Packages</a:t>
            </a:r>
            <a:endParaRPr sz="7000" b="0" i="0" u="none" strike="noStrike" cap="none">
              <a:solidFill>
                <a:srgbClr val="26232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g39b7951dcad_0_318"/>
          <p:cNvSpPr txBox="1"/>
          <p:nvPr/>
        </p:nvSpPr>
        <p:spPr>
          <a:xfrm>
            <a:off x="1011100" y="2672325"/>
            <a:ext cx="16306800" cy="15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>
                <a:solidFill>
                  <a:schemeClr val="dk1"/>
                </a:solidFill>
                <a:latin typeface="Cabin Condensed"/>
                <a:ea typeface="Cabin Condensed"/>
                <a:cs typeface="Cabin Condensed"/>
                <a:sym typeface="Cabin Condensed"/>
              </a:rPr>
              <a:t>We can install packages into our Python environment using the following conventions</a:t>
            </a:r>
            <a:endParaRPr sz="4500">
              <a:solidFill>
                <a:schemeClr val="dk1"/>
              </a:solidFill>
              <a:latin typeface="Cabin Condensed"/>
              <a:ea typeface="Cabin Condensed"/>
              <a:cs typeface="Cabin Condensed"/>
              <a:sym typeface="Cabin Condensed"/>
            </a:endParaRPr>
          </a:p>
        </p:txBody>
      </p:sp>
      <p:pic>
        <p:nvPicPr>
          <p:cNvPr id="166" name="Google Shape;166;g39b7951dcad_0_318" title="Screenshot 2025-10-21 at 8.31.53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41512" y="4566300"/>
            <a:ext cx="5804986" cy="1154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7" name="Google Shape;167;g39b7951dcad_0_318"/>
          <p:cNvCxnSpPr/>
          <p:nvPr/>
        </p:nvCxnSpPr>
        <p:spPr>
          <a:xfrm rot="10800000" flipH="1">
            <a:off x="8395900" y="5513750"/>
            <a:ext cx="1724100" cy="14400"/>
          </a:xfrm>
          <a:prstGeom prst="straightConnector1">
            <a:avLst/>
          </a:prstGeom>
          <a:noFill/>
          <a:ln w="1143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8" name="Google Shape;168;g39b7951dcad_0_318"/>
          <p:cNvCxnSpPr/>
          <p:nvPr/>
        </p:nvCxnSpPr>
        <p:spPr>
          <a:xfrm>
            <a:off x="11164800" y="5528150"/>
            <a:ext cx="664800" cy="0"/>
          </a:xfrm>
          <a:prstGeom prst="straightConnector1">
            <a:avLst/>
          </a:prstGeom>
          <a:noFill/>
          <a:ln w="1143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9" name="Google Shape;169;g39b7951dcad_0_318"/>
          <p:cNvSpPr/>
          <p:nvPr/>
        </p:nvSpPr>
        <p:spPr>
          <a:xfrm rot="-2277210">
            <a:off x="8075690" y="5879015"/>
            <a:ext cx="1113619" cy="51831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18725" cap="flat" cmpd="sng">
            <a:solidFill>
              <a:srgbClr val="07376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79725" tIns="179725" rIns="179725" bIns="179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2"/>
              <a:buFont typeface="Arial"/>
              <a:buNone/>
            </a:pPr>
            <a:endParaRPr sz="2752" b="0" i="0" u="none" strike="noStrike" cap="none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0" name="Google Shape;170;g39b7951dcad_0_318"/>
          <p:cNvSpPr/>
          <p:nvPr/>
        </p:nvSpPr>
        <p:spPr>
          <a:xfrm rot="-8456364">
            <a:off x="11744281" y="5879031"/>
            <a:ext cx="977875" cy="51828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18725" cap="flat" cmpd="sng">
            <a:solidFill>
              <a:srgbClr val="07376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79725" tIns="179725" rIns="179725" bIns="179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2"/>
              <a:buFont typeface="Arial"/>
              <a:buNone/>
            </a:pPr>
            <a:endParaRPr sz="2752" b="0" i="0" u="none" strike="noStrike" cap="none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1" name="Google Shape;171;g39b7951dcad_0_318"/>
          <p:cNvSpPr txBox="1"/>
          <p:nvPr/>
        </p:nvSpPr>
        <p:spPr>
          <a:xfrm>
            <a:off x="6335975" y="6044775"/>
            <a:ext cx="2287200" cy="18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1">
                <a:solidFill>
                  <a:schemeClr val="dk1"/>
                </a:solidFill>
                <a:latin typeface="Cabin Condensed"/>
                <a:ea typeface="Cabin Condensed"/>
                <a:cs typeface="Cabin Condensed"/>
                <a:sym typeface="Cabin Condensed"/>
              </a:rPr>
              <a:t>Actual package name</a:t>
            </a:r>
            <a:endParaRPr sz="3500" b="1"/>
          </a:p>
        </p:txBody>
      </p:sp>
      <p:sp>
        <p:nvSpPr>
          <p:cNvPr id="172" name="Google Shape;172;g39b7951dcad_0_318"/>
          <p:cNvSpPr txBox="1"/>
          <p:nvPr/>
        </p:nvSpPr>
        <p:spPr>
          <a:xfrm>
            <a:off x="12431275" y="5897525"/>
            <a:ext cx="2287200" cy="18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1">
                <a:solidFill>
                  <a:schemeClr val="dk1"/>
                </a:solidFill>
                <a:latin typeface="Cabin Condensed"/>
                <a:ea typeface="Cabin Condensed"/>
                <a:cs typeface="Cabin Condensed"/>
                <a:sym typeface="Cabin Condensed"/>
              </a:rPr>
              <a:t>Our nickname for it</a:t>
            </a:r>
            <a:endParaRPr/>
          </a:p>
        </p:txBody>
      </p:sp>
      <p:pic>
        <p:nvPicPr>
          <p:cNvPr id="173" name="Google Shape;173;g39b7951dcad_0_318" title="Screenshot 2025-10-21 at 8.36.36 P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41513" y="8169755"/>
            <a:ext cx="5804975" cy="1160995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g39b7951dcad_0_318"/>
          <p:cNvSpPr/>
          <p:nvPr/>
        </p:nvSpPr>
        <p:spPr>
          <a:xfrm flipH="1">
            <a:off x="-874845" y="6182598"/>
            <a:ext cx="4710933" cy="4710933"/>
          </a:xfrm>
          <a:custGeom>
            <a:avLst/>
            <a:gdLst/>
            <a:ahLst/>
            <a:cxnLst/>
            <a:rect l="l" t="t" r="r" b="b"/>
            <a:pathLst>
              <a:path w="4710933" h="4710933" extrusionOk="0">
                <a:moveTo>
                  <a:pt x="4710933" y="0"/>
                </a:moveTo>
                <a:lnTo>
                  <a:pt x="0" y="0"/>
                </a:lnTo>
                <a:lnTo>
                  <a:pt x="0" y="4710933"/>
                </a:lnTo>
                <a:lnTo>
                  <a:pt x="4710933" y="4710933"/>
                </a:lnTo>
                <a:lnTo>
                  <a:pt x="4710933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175" name="Google Shape;175;g39b7951dcad_0_318"/>
          <p:cNvGrpSpPr/>
          <p:nvPr/>
        </p:nvGrpSpPr>
        <p:grpSpPr>
          <a:xfrm rot="2700000">
            <a:off x="15432012" y="-3173820"/>
            <a:ext cx="6127311" cy="5735188"/>
            <a:chOff x="0" y="-66675"/>
            <a:chExt cx="1613775" cy="1510500"/>
          </a:xfrm>
        </p:grpSpPr>
        <p:sp>
          <p:nvSpPr>
            <p:cNvPr id="176" name="Google Shape;176;g39b7951dcad_0_318"/>
            <p:cNvSpPr/>
            <p:nvPr/>
          </p:nvSpPr>
          <p:spPr>
            <a:xfrm>
              <a:off x="0" y="0"/>
              <a:ext cx="1613775" cy="1443740"/>
            </a:xfrm>
            <a:custGeom>
              <a:avLst/>
              <a:gdLst/>
              <a:ahLst/>
              <a:cxnLst/>
              <a:rect l="l" t="t" r="r" b="b"/>
              <a:pathLst>
                <a:path w="1613775" h="1443740" extrusionOk="0">
                  <a:moveTo>
                    <a:pt x="0" y="0"/>
                  </a:moveTo>
                  <a:lnTo>
                    <a:pt x="1613775" y="0"/>
                  </a:lnTo>
                  <a:lnTo>
                    <a:pt x="1613775" y="1443740"/>
                  </a:lnTo>
                  <a:lnTo>
                    <a:pt x="0" y="1443740"/>
                  </a:lnTo>
                  <a:close/>
                </a:path>
              </a:pathLst>
            </a:custGeom>
            <a:solidFill>
              <a:srgbClr val="F8E640"/>
            </a:solidFill>
            <a:ln>
              <a:noFill/>
            </a:ln>
          </p:spPr>
        </p:sp>
        <p:sp>
          <p:nvSpPr>
            <p:cNvPr id="177" name="Google Shape;177;g39b7951dcad_0_318"/>
            <p:cNvSpPr txBox="1"/>
            <p:nvPr/>
          </p:nvSpPr>
          <p:spPr>
            <a:xfrm>
              <a:off x="0" y="-66675"/>
              <a:ext cx="1613700" cy="151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625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8" name="Google Shape;178;g39b7951dcad_0_318"/>
          <p:cNvGrpSpPr/>
          <p:nvPr/>
        </p:nvGrpSpPr>
        <p:grpSpPr>
          <a:xfrm rot="2700000">
            <a:off x="15643551" y="-3425962"/>
            <a:ext cx="6127311" cy="5735188"/>
            <a:chOff x="0" y="-66675"/>
            <a:chExt cx="1613775" cy="1510500"/>
          </a:xfrm>
        </p:grpSpPr>
        <p:sp>
          <p:nvSpPr>
            <p:cNvPr id="179" name="Google Shape;179;g39b7951dcad_0_318"/>
            <p:cNvSpPr/>
            <p:nvPr/>
          </p:nvSpPr>
          <p:spPr>
            <a:xfrm>
              <a:off x="0" y="0"/>
              <a:ext cx="1613775" cy="1443740"/>
            </a:xfrm>
            <a:custGeom>
              <a:avLst/>
              <a:gdLst/>
              <a:ahLst/>
              <a:cxnLst/>
              <a:rect l="l" t="t" r="r" b="b"/>
              <a:pathLst>
                <a:path w="1613775" h="1443740" extrusionOk="0">
                  <a:moveTo>
                    <a:pt x="0" y="0"/>
                  </a:moveTo>
                  <a:lnTo>
                    <a:pt x="1613775" y="0"/>
                  </a:lnTo>
                  <a:lnTo>
                    <a:pt x="1613775" y="1443740"/>
                  </a:lnTo>
                  <a:lnTo>
                    <a:pt x="0" y="144374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180" name="Google Shape;180;g39b7951dcad_0_318"/>
            <p:cNvSpPr txBox="1"/>
            <p:nvPr/>
          </p:nvSpPr>
          <p:spPr>
            <a:xfrm>
              <a:off x="0" y="-66675"/>
              <a:ext cx="1613700" cy="151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625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9b7951dcad_0_3"/>
          <p:cNvSpPr txBox="1"/>
          <p:nvPr/>
        </p:nvSpPr>
        <p:spPr>
          <a:xfrm>
            <a:off x="5399100" y="1014475"/>
            <a:ext cx="7489800" cy="11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lang="en-US" sz="7000" b="1">
                <a:solidFill>
                  <a:srgbClr val="26232E"/>
                </a:solidFill>
                <a:latin typeface="Cabin Condensed"/>
                <a:ea typeface="Cabin Condensed"/>
                <a:cs typeface="Cabin Condensed"/>
                <a:sym typeface="Cabin Condensed"/>
              </a:rPr>
              <a:t>NumPy Data Types</a:t>
            </a:r>
            <a:endParaRPr sz="7000" b="0" i="0" u="none" strike="noStrike" cap="none">
              <a:solidFill>
                <a:srgbClr val="26232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6" name="Google Shape;186;g39b7951dcad_0_3"/>
          <p:cNvGrpSpPr/>
          <p:nvPr/>
        </p:nvGrpSpPr>
        <p:grpSpPr>
          <a:xfrm rot="2700000">
            <a:off x="15432012" y="-3173820"/>
            <a:ext cx="6127311" cy="5735188"/>
            <a:chOff x="0" y="-66675"/>
            <a:chExt cx="1613775" cy="1510500"/>
          </a:xfrm>
        </p:grpSpPr>
        <p:sp>
          <p:nvSpPr>
            <p:cNvPr id="187" name="Google Shape;187;g39b7951dcad_0_3"/>
            <p:cNvSpPr/>
            <p:nvPr/>
          </p:nvSpPr>
          <p:spPr>
            <a:xfrm>
              <a:off x="0" y="0"/>
              <a:ext cx="1613775" cy="1443740"/>
            </a:xfrm>
            <a:custGeom>
              <a:avLst/>
              <a:gdLst/>
              <a:ahLst/>
              <a:cxnLst/>
              <a:rect l="l" t="t" r="r" b="b"/>
              <a:pathLst>
                <a:path w="1613775" h="1443740" extrusionOk="0">
                  <a:moveTo>
                    <a:pt x="0" y="0"/>
                  </a:moveTo>
                  <a:lnTo>
                    <a:pt x="1613775" y="0"/>
                  </a:lnTo>
                  <a:lnTo>
                    <a:pt x="1613775" y="1443740"/>
                  </a:lnTo>
                  <a:lnTo>
                    <a:pt x="0" y="1443740"/>
                  </a:lnTo>
                  <a:close/>
                </a:path>
              </a:pathLst>
            </a:custGeom>
            <a:solidFill>
              <a:srgbClr val="F8E640"/>
            </a:solidFill>
            <a:ln>
              <a:noFill/>
            </a:ln>
          </p:spPr>
        </p:sp>
        <p:sp>
          <p:nvSpPr>
            <p:cNvPr id="188" name="Google Shape;188;g39b7951dcad_0_3"/>
            <p:cNvSpPr txBox="1"/>
            <p:nvPr/>
          </p:nvSpPr>
          <p:spPr>
            <a:xfrm>
              <a:off x="0" y="-66675"/>
              <a:ext cx="1613700" cy="151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625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9" name="Google Shape;189;g39b7951dcad_0_3"/>
          <p:cNvGrpSpPr/>
          <p:nvPr/>
        </p:nvGrpSpPr>
        <p:grpSpPr>
          <a:xfrm rot="2700000">
            <a:off x="15643551" y="-3425962"/>
            <a:ext cx="6127311" cy="5735188"/>
            <a:chOff x="0" y="-66675"/>
            <a:chExt cx="1613775" cy="1510500"/>
          </a:xfrm>
        </p:grpSpPr>
        <p:sp>
          <p:nvSpPr>
            <p:cNvPr id="190" name="Google Shape;190;g39b7951dcad_0_3"/>
            <p:cNvSpPr/>
            <p:nvPr/>
          </p:nvSpPr>
          <p:spPr>
            <a:xfrm>
              <a:off x="0" y="0"/>
              <a:ext cx="1613775" cy="1443740"/>
            </a:xfrm>
            <a:custGeom>
              <a:avLst/>
              <a:gdLst/>
              <a:ahLst/>
              <a:cxnLst/>
              <a:rect l="l" t="t" r="r" b="b"/>
              <a:pathLst>
                <a:path w="1613775" h="1443740" extrusionOk="0">
                  <a:moveTo>
                    <a:pt x="0" y="0"/>
                  </a:moveTo>
                  <a:lnTo>
                    <a:pt x="1613775" y="0"/>
                  </a:lnTo>
                  <a:lnTo>
                    <a:pt x="1613775" y="1443740"/>
                  </a:lnTo>
                  <a:lnTo>
                    <a:pt x="0" y="144374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191" name="Google Shape;191;g39b7951dcad_0_3"/>
            <p:cNvSpPr txBox="1"/>
            <p:nvPr/>
          </p:nvSpPr>
          <p:spPr>
            <a:xfrm>
              <a:off x="0" y="-66675"/>
              <a:ext cx="1613700" cy="151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625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2" name="Google Shape;192;g39b7951dcad_0_3"/>
          <p:cNvSpPr txBox="1"/>
          <p:nvPr/>
        </p:nvSpPr>
        <p:spPr>
          <a:xfrm>
            <a:off x="990600" y="2384975"/>
            <a:ext cx="16306800" cy="15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>
                <a:solidFill>
                  <a:schemeClr val="dk1"/>
                </a:solidFill>
                <a:latin typeface="Cabin Condensed"/>
                <a:ea typeface="Cabin Condensed"/>
                <a:cs typeface="Cabin Condensed"/>
                <a:sym typeface="Cabin Condensed"/>
              </a:rPr>
              <a:t>Quick Review: </a:t>
            </a:r>
            <a:r>
              <a:rPr lang="en-US" sz="4500" b="1">
                <a:solidFill>
                  <a:schemeClr val="dk1"/>
                </a:solidFill>
                <a:latin typeface="Cabin Condensed"/>
                <a:ea typeface="Cabin Condensed"/>
                <a:cs typeface="Cabin Condensed"/>
                <a:sym typeface="Cabin Condensed"/>
              </a:rPr>
              <a:t>Lists</a:t>
            </a:r>
            <a:endParaRPr sz="4500" b="1">
              <a:solidFill>
                <a:schemeClr val="dk1"/>
              </a:solidFill>
              <a:latin typeface="Cabin Condensed"/>
              <a:ea typeface="Cabin Condensed"/>
              <a:cs typeface="Cabin Condensed"/>
              <a:sym typeface="Cabin Condense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>
                <a:solidFill>
                  <a:schemeClr val="dk1"/>
                </a:solidFill>
                <a:latin typeface="Cabin Condensed"/>
                <a:ea typeface="Cabin Condensed"/>
                <a:cs typeface="Cabin Condensed"/>
                <a:sym typeface="Cabin Condensed"/>
              </a:rPr>
              <a:t>A collection of items (can contain any data type)</a:t>
            </a:r>
            <a:endParaRPr sz="4500">
              <a:solidFill>
                <a:schemeClr val="dk1"/>
              </a:solidFill>
              <a:latin typeface="Cabin Condensed"/>
              <a:ea typeface="Cabin Condensed"/>
              <a:cs typeface="Cabin Condensed"/>
              <a:sym typeface="Cabin Condensed"/>
            </a:endParaRPr>
          </a:p>
        </p:txBody>
      </p:sp>
      <p:pic>
        <p:nvPicPr>
          <p:cNvPr id="193" name="Google Shape;193;g39b7951dcad_0_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49837" y="4063109"/>
            <a:ext cx="5988323" cy="89588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4" name="Google Shape;194;g39b7951dcad_0_3"/>
          <p:cNvCxnSpPr/>
          <p:nvPr/>
        </p:nvCxnSpPr>
        <p:spPr>
          <a:xfrm>
            <a:off x="8350899" y="4944200"/>
            <a:ext cx="514500" cy="0"/>
          </a:xfrm>
          <a:prstGeom prst="straightConnector1">
            <a:avLst/>
          </a:prstGeom>
          <a:noFill/>
          <a:ln w="1473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5" name="Google Shape;195;g39b7951dcad_0_3"/>
          <p:cNvCxnSpPr/>
          <p:nvPr/>
        </p:nvCxnSpPr>
        <p:spPr>
          <a:xfrm>
            <a:off x="9036938" y="4932019"/>
            <a:ext cx="1458600" cy="3000"/>
          </a:xfrm>
          <a:prstGeom prst="straightConnector1">
            <a:avLst/>
          </a:prstGeom>
          <a:noFill/>
          <a:ln w="1473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6" name="Google Shape;196;g39b7951dcad_0_3"/>
          <p:cNvCxnSpPr/>
          <p:nvPr/>
        </p:nvCxnSpPr>
        <p:spPr>
          <a:xfrm rot="10800000" flipH="1">
            <a:off x="10751649" y="4934940"/>
            <a:ext cx="1286400" cy="8100"/>
          </a:xfrm>
          <a:prstGeom prst="straightConnector1">
            <a:avLst/>
          </a:prstGeom>
          <a:noFill/>
          <a:ln w="1473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7" name="Google Shape;197;g39b7951dcad_0_3"/>
          <p:cNvSpPr txBox="1"/>
          <p:nvPr/>
        </p:nvSpPr>
        <p:spPr>
          <a:xfrm>
            <a:off x="990588" y="5933525"/>
            <a:ext cx="16306800" cy="15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b="1">
                <a:solidFill>
                  <a:schemeClr val="dk1"/>
                </a:solidFill>
                <a:latin typeface="Cabin Condensed"/>
                <a:ea typeface="Cabin Condensed"/>
                <a:cs typeface="Cabin Condensed"/>
                <a:sym typeface="Cabin Condensed"/>
              </a:rPr>
              <a:t>NumPy Array</a:t>
            </a:r>
            <a:endParaRPr sz="4500">
              <a:solidFill>
                <a:schemeClr val="dk1"/>
              </a:solidFill>
              <a:latin typeface="Cabin Condensed"/>
              <a:ea typeface="Cabin Condensed"/>
              <a:cs typeface="Cabin Condensed"/>
              <a:sym typeface="Cabin Condense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>
                <a:solidFill>
                  <a:schemeClr val="dk1"/>
                </a:solidFill>
                <a:latin typeface="Cabin Condensed"/>
                <a:ea typeface="Cabin Condensed"/>
                <a:cs typeface="Cabin Condensed"/>
                <a:sym typeface="Cabin Condensed"/>
              </a:rPr>
              <a:t>A collection of items with the </a:t>
            </a:r>
            <a:r>
              <a:rPr lang="en-US" sz="4500" u="sng">
                <a:solidFill>
                  <a:schemeClr val="dk1"/>
                </a:solidFill>
                <a:latin typeface="Cabin Condensed"/>
                <a:ea typeface="Cabin Condensed"/>
                <a:cs typeface="Cabin Condensed"/>
                <a:sym typeface="Cabin Condensed"/>
              </a:rPr>
              <a:t>same</a:t>
            </a:r>
            <a:r>
              <a:rPr lang="en-US" sz="4500">
                <a:solidFill>
                  <a:schemeClr val="dk1"/>
                </a:solidFill>
                <a:latin typeface="Cabin Condensed"/>
                <a:ea typeface="Cabin Condensed"/>
                <a:cs typeface="Cabin Condensed"/>
                <a:sym typeface="Cabin Condensed"/>
              </a:rPr>
              <a:t> data type, most commonly numbers</a:t>
            </a:r>
            <a:endParaRPr sz="4500">
              <a:solidFill>
                <a:schemeClr val="dk1"/>
              </a:solidFill>
              <a:latin typeface="Cabin Condensed"/>
              <a:ea typeface="Cabin Condensed"/>
              <a:cs typeface="Cabin Condensed"/>
              <a:sym typeface="Cabin Condensed"/>
            </a:endParaRPr>
          </a:p>
        </p:txBody>
      </p:sp>
      <p:pic>
        <p:nvPicPr>
          <p:cNvPr id="198" name="Google Shape;198;g39b7951dcad_0_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44433" y="7662322"/>
            <a:ext cx="4999118" cy="895900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g39b7951dcad_0_3"/>
          <p:cNvSpPr txBox="1"/>
          <p:nvPr/>
        </p:nvSpPr>
        <p:spPr>
          <a:xfrm>
            <a:off x="990588" y="8717100"/>
            <a:ext cx="16306800" cy="15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500">
                <a:solidFill>
                  <a:schemeClr val="dk1"/>
                </a:solidFill>
                <a:latin typeface="Cabin Condensed"/>
                <a:ea typeface="Cabin Condensed"/>
                <a:cs typeface="Cabin Condensed"/>
                <a:sym typeface="Cabin Condensed"/>
              </a:rPr>
              <a:t>We use Arrays instead of Lists for collections of numbers because it is faster, more memory efficient and easier to work with</a:t>
            </a:r>
            <a:endParaRPr sz="4500">
              <a:solidFill>
                <a:schemeClr val="dk1"/>
              </a:solidFill>
              <a:latin typeface="Cabin Condensed"/>
              <a:ea typeface="Cabin Condensed"/>
              <a:cs typeface="Cabin Condensed"/>
              <a:sym typeface="Cabin Condense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9b7951dcad_0_60"/>
          <p:cNvSpPr txBox="1"/>
          <p:nvPr/>
        </p:nvSpPr>
        <p:spPr>
          <a:xfrm>
            <a:off x="5399100" y="1014475"/>
            <a:ext cx="7489800" cy="11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lang="en-US" sz="7000" b="1">
                <a:solidFill>
                  <a:srgbClr val="26232E"/>
                </a:solidFill>
                <a:latin typeface="Cabin Condensed"/>
                <a:ea typeface="Cabin Condensed"/>
                <a:cs typeface="Cabin Condensed"/>
                <a:sym typeface="Cabin Condensed"/>
              </a:rPr>
              <a:t>NumPy Data Types</a:t>
            </a:r>
            <a:endParaRPr sz="7000" b="0" i="0" u="none" strike="noStrike" cap="none">
              <a:solidFill>
                <a:srgbClr val="26232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5" name="Google Shape;205;g39b7951dcad_0_60"/>
          <p:cNvGrpSpPr/>
          <p:nvPr/>
        </p:nvGrpSpPr>
        <p:grpSpPr>
          <a:xfrm rot="2700000">
            <a:off x="15432012" y="-3173820"/>
            <a:ext cx="6127311" cy="5735188"/>
            <a:chOff x="0" y="-66675"/>
            <a:chExt cx="1613775" cy="1510500"/>
          </a:xfrm>
        </p:grpSpPr>
        <p:sp>
          <p:nvSpPr>
            <p:cNvPr id="206" name="Google Shape;206;g39b7951dcad_0_60"/>
            <p:cNvSpPr/>
            <p:nvPr/>
          </p:nvSpPr>
          <p:spPr>
            <a:xfrm>
              <a:off x="0" y="0"/>
              <a:ext cx="1613775" cy="1443740"/>
            </a:xfrm>
            <a:custGeom>
              <a:avLst/>
              <a:gdLst/>
              <a:ahLst/>
              <a:cxnLst/>
              <a:rect l="l" t="t" r="r" b="b"/>
              <a:pathLst>
                <a:path w="1613775" h="1443740" extrusionOk="0">
                  <a:moveTo>
                    <a:pt x="0" y="0"/>
                  </a:moveTo>
                  <a:lnTo>
                    <a:pt x="1613775" y="0"/>
                  </a:lnTo>
                  <a:lnTo>
                    <a:pt x="1613775" y="1443740"/>
                  </a:lnTo>
                  <a:lnTo>
                    <a:pt x="0" y="1443740"/>
                  </a:lnTo>
                  <a:close/>
                </a:path>
              </a:pathLst>
            </a:custGeom>
            <a:solidFill>
              <a:srgbClr val="F8E640"/>
            </a:solidFill>
            <a:ln>
              <a:noFill/>
            </a:ln>
          </p:spPr>
        </p:sp>
        <p:sp>
          <p:nvSpPr>
            <p:cNvPr id="207" name="Google Shape;207;g39b7951dcad_0_60"/>
            <p:cNvSpPr txBox="1"/>
            <p:nvPr/>
          </p:nvSpPr>
          <p:spPr>
            <a:xfrm>
              <a:off x="0" y="-66675"/>
              <a:ext cx="1613700" cy="151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625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8" name="Google Shape;208;g39b7951dcad_0_60"/>
          <p:cNvGrpSpPr/>
          <p:nvPr/>
        </p:nvGrpSpPr>
        <p:grpSpPr>
          <a:xfrm rot="2700000">
            <a:off x="15643551" y="-3425962"/>
            <a:ext cx="6127311" cy="5735188"/>
            <a:chOff x="0" y="-66675"/>
            <a:chExt cx="1613775" cy="1510500"/>
          </a:xfrm>
        </p:grpSpPr>
        <p:sp>
          <p:nvSpPr>
            <p:cNvPr id="209" name="Google Shape;209;g39b7951dcad_0_60"/>
            <p:cNvSpPr/>
            <p:nvPr/>
          </p:nvSpPr>
          <p:spPr>
            <a:xfrm>
              <a:off x="0" y="0"/>
              <a:ext cx="1613775" cy="1443740"/>
            </a:xfrm>
            <a:custGeom>
              <a:avLst/>
              <a:gdLst/>
              <a:ahLst/>
              <a:cxnLst/>
              <a:rect l="l" t="t" r="r" b="b"/>
              <a:pathLst>
                <a:path w="1613775" h="1443740" extrusionOk="0">
                  <a:moveTo>
                    <a:pt x="0" y="0"/>
                  </a:moveTo>
                  <a:lnTo>
                    <a:pt x="1613775" y="0"/>
                  </a:lnTo>
                  <a:lnTo>
                    <a:pt x="1613775" y="1443740"/>
                  </a:lnTo>
                  <a:lnTo>
                    <a:pt x="0" y="144374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210" name="Google Shape;210;g39b7951dcad_0_60"/>
            <p:cNvSpPr txBox="1"/>
            <p:nvPr/>
          </p:nvSpPr>
          <p:spPr>
            <a:xfrm>
              <a:off x="0" y="-66675"/>
              <a:ext cx="1613700" cy="151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625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11" name="Google Shape;211;g39b7951dcad_0_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5163" y="4592750"/>
            <a:ext cx="5871693" cy="1052294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g39b7951dcad_0_60"/>
          <p:cNvSpPr/>
          <p:nvPr/>
        </p:nvSpPr>
        <p:spPr>
          <a:xfrm>
            <a:off x="8670765" y="4848110"/>
            <a:ext cx="1879200" cy="541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19575" cap="flat" cmpd="sng">
            <a:solidFill>
              <a:srgbClr val="07376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7775" tIns="187775" rIns="187775" bIns="1877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75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13" name="Google Shape;213;g39b7951dcad_0_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933909" y="4592754"/>
            <a:ext cx="4938928" cy="8979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g39b7951dcad_0_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15163" y="6670455"/>
            <a:ext cx="5871696" cy="1494613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g39b7951dcad_0_60"/>
          <p:cNvSpPr/>
          <p:nvPr/>
        </p:nvSpPr>
        <p:spPr>
          <a:xfrm>
            <a:off x="8670765" y="7146992"/>
            <a:ext cx="1879200" cy="541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19575" cap="flat" cmpd="sng">
            <a:solidFill>
              <a:srgbClr val="07376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7775" tIns="187775" rIns="187775" bIns="1877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75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16" name="Google Shape;216;g39b7951dcad_0_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933909" y="6968780"/>
            <a:ext cx="4938928" cy="897954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g39b7951dcad_0_60"/>
          <p:cNvSpPr txBox="1"/>
          <p:nvPr/>
        </p:nvSpPr>
        <p:spPr>
          <a:xfrm>
            <a:off x="990600" y="2551800"/>
            <a:ext cx="16306800" cy="8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>
                <a:solidFill>
                  <a:schemeClr val="dk1"/>
                </a:solidFill>
                <a:latin typeface="Cabin Condensed"/>
                <a:ea typeface="Cabin Condensed"/>
                <a:cs typeface="Cabin Condensed"/>
                <a:sym typeface="Cabin Condensed"/>
              </a:rPr>
              <a:t>A NumPy Array can be created by first making a List, then applying np.array()</a:t>
            </a:r>
            <a:endParaRPr sz="4500">
              <a:solidFill>
                <a:schemeClr val="dk1"/>
              </a:solidFill>
              <a:latin typeface="Cabin Condensed"/>
              <a:ea typeface="Cabin Condensed"/>
              <a:cs typeface="Cabin Condensed"/>
              <a:sym typeface="Cabin Condense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39b7951dcad_0_107"/>
          <p:cNvSpPr txBox="1"/>
          <p:nvPr/>
        </p:nvSpPr>
        <p:spPr>
          <a:xfrm>
            <a:off x="5399100" y="1014475"/>
            <a:ext cx="7489800" cy="11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lang="en-US" sz="7000" b="1">
                <a:solidFill>
                  <a:srgbClr val="26232E"/>
                </a:solidFill>
                <a:latin typeface="Cabin Condensed"/>
                <a:ea typeface="Cabin Condensed"/>
                <a:cs typeface="Cabin Condensed"/>
                <a:sym typeface="Cabin Condensed"/>
              </a:rPr>
              <a:t>NumPy Data Types</a:t>
            </a:r>
            <a:endParaRPr sz="7000" b="0" i="0" u="none" strike="noStrike" cap="none">
              <a:solidFill>
                <a:srgbClr val="26232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3" name="Google Shape;223;g39b7951dcad_0_107"/>
          <p:cNvGrpSpPr/>
          <p:nvPr/>
        </p:nvGrpSpPr>
        <p:grpSpPr>
          <a:xfrm rot="2700000">
            <a:off x="15432012" y="-3173820"/>
            <a:ext cx="6127311" cy="5735188"/>
            <a:chOff x="0" y="-66675"/>
            <a:chExt cx="1613775" cy="1510500"/>
          </a:xfrm>
        </p:grpSpPr>
        <p:sp>
          <p:nvSpPr>
            <p:cNvPr id="224" name="Google Shape;224;g39b7951dcad_0_107"/>
            <p:cNvSpPr/>
            <p:nvPr/>
          </p:nvSpPr>
          <p:spPr>
            <a:xfrm>
              <a:off x="0" y="0"/>
              <a:ext cx="1613775" cy="1443740"/>
            </a:xfrm>
            <a:custGeom>
              <a:avLst/>
              <a:gdLst/>
              <a:ahLst/>
              <a:cxnLst/>
              <a:rect l="l" t="t" r="r" b="b"/>
              <a:pathLst>
                <a:path w="1613775" h="1443740" extrusionOk="0">
                  <a:moveTo>
                    <a:pt x="0" y="0"/>
                  </a:moveTo>
                  <a:lnTo>
                    <a:pt x="1613775" y="0"/>
                  </a:lnTo>
                  <a:lnTo>
                    <a:pt x="1613775" y="1443740"/>
                  </a:lnTo>
                  <a:lnTo>
                    <a:pt x="0" y="1443740"/>
                  </a:lnTo>
                  <a:close/>
                </a:path>
              </a:pathLst>
            </a:custGeom>
            <a:solidFill>
              <a:srgbClr val="F8E640"/>
            </a:solidFill>
            <a:ln>
              <a:noFill/>
            </a:ln>
          </p:spPr>
        </p:sp>
        <p:sp>
          <p:nvSpPr>
            <p:cNvPr id="225" name="Google Shape;225;g39b7951dcad_0_107"/>
            <p:cNvSpPr txBox="1"/>
            <p:nvPr/>
          </p:nvSpPr>
          <p:spPr>
            <a:xfrm>
              <a:off x="0" y="-66675"/>
              <a:ext cx="1613700" cy="151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625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6" name="Google Shape;226;g39b7951dcad_0_107"/>
          <p:cNvGrpSpPr/>
          <p:nvPr/>
        </p:nvGrpSpPr>
        <p:grpSpPr>
          <a:xfrm rot="2700000">
            <a:off x="15643551" y="-3425962"/>
            <a:ext cx="6127311" cy="5735188"/>
            <a:chOff x="0" y="-66675"/>
            <a:chExt cx="1613775" cy="1510500"/>
          </a:xfrm>
        </p:grpSpPr>
        <p:sp>
          <p:nvSpPr>
            <p:cNvPr id="227" name="Google Shape;227;g39b7951dcad_0_107"/>
            <p:cNvSpPr/>
            <p:nvPr/>
          </p:nvSpPr>
          <p:spPr>
            <a:xfrm>
              <a:off x="0" y="0"/>
              <a:ext cx="1613775" cy="1443740"/>
            </a:xfrm>
            <a:custGeom>
              <a:avLst/>
              <a:gdLst/>
              <a:ahLst/>
              <a:cxnLst/>
              <a:rect l="l" t="t" r="r" b="b"/>
              <a:pathLst>
                <a:path w="1613775" h="1443740" extrusionOk="0">
                  <a:moveTo>
                    <a:pt x="0" y="0"/>
                  </a:moveTo>
                  <a:lnTo>
                    <a:pt x="1613775" y="0"/>
                  </a:lnTo>
                  <a:lnTo>
                    <a:pt x="1613775" y="1443740"/>
                  </a:lnTo>
                  <a:lnTo>
                    <a:pt x="0" y="144374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228" name="Google Shape;228;g39b7951dcad_0_107"/>
            <p:cNvSpPr txBox="1"/>
            <p:nvPr/>
          </p:nvSpPr>
          <p:spPr>
            <a:xfrm>
              <a:off x="0" y="-66675"/>
              <a:ext cx="1613700" cy="151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625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29" name="Google Shape;229;g39b7951dcad_0_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5163" y="3811925"/>
            <a:ext cx="5871693" cy="1052294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g39b7951dcad_0_107"/>
          <p:cNvSpPr/>
          <p:nvPr/>
        </p:nvSpPr>
        <p:spPr>
          <a:xfrm>
            <a:off x="8670765" y="4067285"/>
            <a:ext cx="1879200" cy="541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19575" cap="flat" cmpd="sng">
            <a:solidFill>
              <a:srgbClr val="07376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7775" tIns="187775" rIns="187775" bIns="1877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75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31" name="Google Shape;231;g39b7951dcad_0_10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933909" y="3811929"/>
            <a:ext cx="4938928" cy="897954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g39b7951dcad_0_107"/>
          <p:cNvSpPr txBox="1"/>
          <p:nvPr/>
        </p:nvSpPr>
        <p:spPr>
          <a:xfrm>
            <a:off x="990600" y="2551800"/>
            <a:ext cx="16306800" cy="8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>
                <a:solidFill>
                  <a:schemeClr val="dk1"/>
                </a:solidFill>
                <a:latin typeface="Cabin Condensed"/>
                <a:ea typeface="Cabin Condensed"/>
                <a:cs typeface="Cabin Condensed"/>
                <a:sym typeface="Cabin Condensed"/>
              </a:rPr>
              <a:t>An array made up of just one list is </a:t>
            </a:r>
            <a:r>
              <a:rPr lang="en-US" sz="4500" b="1">
                <a:solidFill>
                  <a:schemeClr val="dk1"/>
                </a:solidFill>
                <a:latin typeface="Cabin Condensed"/>
                <a:ea typeface="Cabin Condensed"/>
                <a:cs typeface="Cabin Condensed"/>
                <a:sym typeface="Cabin Condensed"/>
              </a:rPr>
              <a:t>one dimensional</a:t>
            </a:r>
            <a:endParaRPr sz="4500" b="1">
              <a:solidFill>
                <a:schemeClr val="dk1"/>
              </a:solidFill>
              <a:latin typeface="Cabin Condensed"/>
              <a:ea typeface="Cabin Condensed"/>
              <a:cs typeface="Cabin Condensed"/>
              <a:sym typeface="Cabin Condensed"/>
            </a:endParaRPr>
          </a:p>
        </p:txBody>
      </p:sp>
      <p:sp>
        <p:nvSpPr>
          <p:cNvPr id="233" name="Google Shape;233;g39b7951dcad_0_107"/>
          <p:cNvSpPr txBox="1"/>
          <p:nvPr/>
        </p:nvSpPr>
        <p:spPr>
          <a:xfrm>
            <a:off x="990600" y="5092800"/>
            <a:ext cx="16306800" cy="8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>
                <a:solidFill>
                  <a:schemeClr val="dk1"/>
                </a:solidFill>
                <a:latin typeface="Cabin Condensed"/>
                <a:ea typeface="Cabin Condensed"/>
                <a:cs typeface="Cabin Condensed"/>
                <a:sym typeface="Cabin Condensed"/>
              </a:rPr>
              <a:t>This example has 1 row and 5 columns, so it is a 1x5 array</a:t>
            </a:r>
            <a:endParaRPr sz="4500" b="1">
              <a:solidFill>
                <a:schemeClr val="dk1"/>
              </a:solidFill>
              <a:latin typeface="Cabin Condensed"/>
              <a:ea typeface="Cabin Condensed"/>
              <a:cs typeface="Cabin Condensed"/>
              <a:sym typeface="Cabin Condensed"/>
            </a:endParaRPr>
          </a:p>
        </p:txBody>
      </p:sp>
      <p:sp>
        <p:nvSpPr>
          <p:cNvPr id="234" name="Google Shape;234;g39b7951dcad_0_107"/>
          <p:cNvSpPr txBox="1"/>
          <p:nvPr/>
        </p:nvSpPr>
        <p:spPr>
          <a:xfrm>
            <a:off x="990600" y="6198575"/>
            <a:ext cx="16306800" cy="8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>
                <a:solidFill>
                  <a:schemeClr val="dk1"/>
                </a:solidFill>
                <a:latin typeface="Cabin Condensed"/>
                <a:ea typeface="Cabin Condensed"/>
                <a:cs typeface="Cabin Condensed"/>
                <a:sym typeface="Cabin Condensed"/>
              </a:rPr>
              <a:t>We can make </a:t>
            </a:r>
            <a:r>
              <a:rPr lang="en-US" sz="4500" b="1">
                <a:solidFill>
                  <a:schemeClr val="dk1"/>
                </a:solidFill>
                <a:latin typeface="Cabin Condensed"/>
                <a:ea typeface="Cabin Condensed"/>
                <a:cs typeface="Cabin Condensed"/>
                <a:sym typeface="Cabin Condensed"/>
              </a:rPr>
              <a:t>multi-dimensional</a:t>
            </a:r>
            <a:r>
              <a:rPr lang="en-US" sz="4500">
                <a:solidFill>
                  <a:schemeClr val="dk1"/>
                </a:solidFill>
                <a:latin typeface="Cabin Condensed"/>
                <a:ea typeface="Cabin Condensed"/>
                <a:cs typeface="Cabin Condensed"/>
                <a:sym typeface="Cabin Condensed"/>
              </a:rPr>
              <a:t> arrays using more lists</a:t>
            </a:r>
            <a:endParaRPr sz="4500">
              <a:solidFill>
                <a:schemeClr val="dk1"/>
              </a:solidFill>
              <a:latin typeface="Cabin Condensed"/>
              <a:ea typeface="Cabin Condensed"/>
              <a:cs typeface="Cabin Condensed"/>
              <a:sym typeface="Cabin Condensed"/>
            </a:endParaRPr>
          </a:p>
        </p:txBody>
      </p:sp>
      <p:pic>
        <p:nvPicPr>
          <p:cNvPr id="235" name="Google Shape;235;g39b7951dcad_0_10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65863" y="7310872"/>
            <a:ext cx="4212626" cy="1844237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g39b7951dcad_0_107"/>
          <p:cNvSpPr/>
          <p:nvPr/>
        </p:nvSpPr>
        <p:spPr>
          <a:xfrm>
            <a:off x="8974402" y="7992628"/>
            <a:ext cx="1668000" cy="480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17375" cap="flat" cmpd="sng">
            <a:solidFill>
              <a:srgbClr val="07376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66675" tIns="166675" rIns="166675" bIns="1666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552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37" name="Google Shape;237;g39b7951dcad_0_10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870891" y="7304351"/>
            <a:ext cx="4383996" cy="1857275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g39b7951dcad_0_107"/>
          <p:cNvSpPr txBox="1"/>
          <p:nvPr/>
        </p:nvSpPr>
        <p:spPr>
          <a:xfrm>
            <a:off x="1456975" y="9390200"/>
            <a:ext cx="16306800" cy="8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>
                <a:solidFill>
                  <a:schemeClr val="dk1"/>
                </a:solidFill>
                <a:latin typeface="Cabin Condensed"/>
                <a:ea typeface="Cabin Condensed"/>
                <a:cs typeface="Cabin Condensed"/>
                <a:sym typeface="Cabin Condensed"/>
              </a:rPr>
              <a:t>This example has 3 rows and 3 columns, so it is a 3x3 array</a:t>
            </a:r>
            <a:endParaRPr sz="4500" b="1">
              <a:solidFill>
                <a:schemeClr val="dk1"/>
              </a:solidFill>
              <a:latin typeface="Cabin Condensed"/>
              <a:ea typeface="Cabin Condensed"/>
              <a:cs typeface="Cabin Condensed"/>
              <a:sym typeface="Cabin Condense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9b7951dcad_0_368"/>
          <p:cNvSpPr txBox="1"/>
          <p:nvPr/>
        </p:nvSpPr>
        <p:spPr>
          <a:xfrm>
            <a:off x="5399100" y="1014475"/>
            <a:ext cx="7489800" cy="11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lang="en-US" sz="7000" b="1">
                <a:solidFill>
                  <a:srgbClr val="26232E"/>
                </a:solidFill>
                <a:latin typeface="Cabin Condensed"/>
                <a:ea typeface="Cabin Condensed"/>
                <a:cs typeface="Cabin Condensed"/>
                <a:sym typeface="Cabin Condensed"/>
              </a:rPr>
              <a:t>NumPy Data Types</a:t>
            </a:r>
            <a:endParaRPr sz="7000" b="0" i="0" u="none" strike="noStrike" cap="none">
              <a:solidFill>
                <a:srgbClr val="26232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44" name="Google Shape;244;g39b7951dcad_0_368"/>
          <p:cNvGrpSpPr/>
          <p:nvPr/>
        </p:nvGrpSpPr>
        <p:grpSpPr>
          <a:xfrm rot="2700000">
            <a:off x="15432012" y="-3173820"/>
            <a:ext cx="6127311" cy="5735188"/>
            <a:chOff x="0" y="-66675"/>
            <a:chExt cx="1613775" cy="1510500"/>
          </a:xfrm>
        </p:grpSpPr>
        <p:sp>
          <p:nvSpPr>
            <p:cNvPr id="245" name="Google Shape;245;g39b7951dcad_0_368"/>
            <p:cNvSpPr/>
            <p:nvPr/>
          </p:nvSpPr>
          <p:spPr>
            <a:xfrm>
              <a:off x="0" y="0"/>
              <a:ext cx="1613775" cy="1443740"/>
            </a:xfrm>
            <a:custGeom>
              <a:avLst/>
              <a:gdLst/>
              <a:ahLst/>
              <a:cxnLst/>
              <a:rect l="l" t="t" r="r" b="b"/>
              <a:pathLst>
                <a:path w="1613775" h="1443740" extrusionOk="0">
                  <a:moveTo>
                    <a:pt x="0" y="0"/>
                  </a:moveTo>
                  <a:lnTo>
                    <a:pt x="1613775" y="0"/>
                  </a:lnTo>
                  <a:lnTo>
                    <a:pt x="1613775" y="1443740"/>
                  </a:lnTo>
                  <a:lnTo>
                    <a:pt x="0" y="1443740"/>
                  </a:lnTo>
                  <a:close/>
                </a:path>
              </a:pathLst>
            </a:custGeom>
            <a:solidFill>
              <a:srgbClr val="F8E640"/>
            </a:solidFill>
            <a:ln>
              <a:noFill/>
            </a:ln>
          </p:spPr>
        </p:sp>
        <p:sp>
          <p:nvSpPr>
            <p:cNvPr id="246" name="Google Shape;246;g39b7951dcad_0_368"/>
            <p:cNvSpPr txBox="1"/>
            <p:nvPr/>
          </p:nvSpPr>
          <p:spPr>
            <a:xfrm>
              <a:off x="0" y="-66675"/>
              <a:ext cx="1613700" cy="151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625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7" name="Google Shape;247;g39b7951dcad_0_368"/>
          <p:cNvGrpSpPr/>
          <p:nvPr/>
        </p:nvGrpSpPr>
        <p:grpSpPr>
          <a:xfrm rot="2700000">
            <a:off x="15643551" y="-3425962"/>
            <a:ext cx="6127311" cy="5735188"/>
            <a:chOff x="0" y="-66675"/>
            <a:chExt cx="1613775" cy="1510500"/>
          </a:xfrm>
        </p:grpSpPr>
        <p:sp>
          <p:nvSpPr>
            <p:cNvPr id="248" name="Google Shape;248;g39b7951dcad_0_368"/>
            <p:cNvSpPr/>
            <p:nvPr/>
          </p:nvSpPr>
          <p:spPr>
            <a:xfrm>
              <a:off x="0" y="0"/>
              <a:ext cx="1613775" cy="1443740"/>
            </a:xfrm>
            <a:custGeom>
              <a:avLst/>
              <a:gdLst/>
              <a:ahLst/>
              <a:cxnLst/>
              <a:rect l="l" t="t" r="r" b="b"/>
              <a:pathLst>
                <a:path w="1613775" h="1443740" extrusionOk="0">
                  <a:moveTo>
                    <a:pt x="0" y="0"/>
                  </a:moveTo>
                  <a:lnTo>
                    <a:pt x="1613775" y="0"/>
                  </a:lnTo>
                  <a:lnTo>
                    <a:pt x="1613775" y="1443740"/>
                  </a:lnTo>
                  <a:lnTo>
                    <a:pt x="0" y="144374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249" name="Google Shape;249;g39b7951dcad_0_368"/>
            <p:cNvSpPr txBox="1"/>
            <p:nvPr/>
          </p:nvSpPr>
          <p:spPr>
            <a:xfrm>
              <a:off x="0" y="-66675"/>
              <a:ext cx="1613700" cy="151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625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50" name="Google Shape;250;g39b7951dcad_0_3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08150" y="4232625"/>
            <a:ext cx="5871693" cy="1052294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g39b7951dcad_0_368"/>
          <p:cNvSpPr txBox="1"/>
          <p:nvPr/>
        </p:nvSpPr>
        <p:spPr>
          <a:xfrm>
            <a:off x="990600" y="2551800"/>
            <a:ext cx="16306800" cy="15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>
                <a:solidFill>
                  <a:schemeClr val="dk1"/>
                </a:solidFill>
                <a:latin typeface="Cabin Condensed"/>
                <a:ea typeface="Cabin Condensed"/>
                <a:cs typeface="Cabin Condensed"/>
                <a:sym typeface="Cabin Condensed"/>
              </a:rPr>
              <a:t>We can also index arrays the same way as lists!</a:t>
            </a:r>
            <a:endParaRPr sz="4500">
              <a:solidFill>
                <a:schemeClr val="dk1"/>
              </a:solidFill>
              <a:latin typeface="Cabin Condensed"/>
              <a:ea typeface="Cabin Condensed"/>
              <a:cs typeface="Cabin Condensed"/>
              <a:sym typeface="Cabin Condense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>
                <a:solidFill>
                  <a:schemeClr val="dk1"/>
                </a:solidFill>
                <a:latin typeface="Cabin Condensed"/>
                <a:ea typeface="Cabin Condensed"/>
                <a:cs typeface="Cabin Condensed"/>
                <a:sym typeface="Cabin Condensed"/>
              </a:rPr>
              <a:t>Remember that we start counting at 0!</a:t>
            </a:r>
            <a:endParaRPr sz="4500">
              <a:solidFill>
                <a:schemeClr val="dk1"/>
              </a:solidFill>
              <a:latin typeface="Cabin Condensed"/>
              <a:ea typeface="Cabin Condensed"/>
              <a:cs typeface="Cabin Condensed"/>
              <a:sym typeface="Cabin Condensed"/>
            </a:endParaRPr>
          </a:p>
        </p:txBody>
      </p:sp>
      <p:sp>
        <p:nvSpPr>
          <p:cNvPr id="252" name="Google Shape;252;g39b7951dcad_0_368"/>
          <p:cNvSpPr txBox="1"/>
          <p:nvPr/>
        </p:nvSpPr>
        <p:spPr>
          <a:xfrm>
            <a:off x="8482100" y="5183333"/>
            <a:ext cx="4143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 sz="3200" b="1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" name="Google Shape;253;g39b7951dcad_0_368"/>
          <p:cNvSpPr txBox="1"/>
          <p:nvPr/>
        </p:nvSpPr>
        <p:spPr>
          <a:xfrm>
            <a:off x="9150446" y="5173329"/>
            <a:ext cx="4143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sz="3200" b="1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Google Shape;254;g39b7951dcad_0_368"/>
          <p:cNvSpPr txBox="1"/>
          <p:nvPr/>
        </p:nvSpPr>
        <p:spPr>
          <a:xfrm>
            <a:off x="9824965" y="5168965"/>
            <a:ext cx="4143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3200" b="1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" name="Google Shape;255;g39b7951dcad_0_368"/>
          <p:cNvSpPr txBox="1"/>
          <p:nvPr/>
        </p:nvSpPr>
        <p:spPr>
          <a:xfrm>
            <a:off x="10510765" y="5168965"/>
            <a:ext cx="4143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3200" b="1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" name="Google Shape;256;g39b7951dcad_0_368"/>
          <p:cNvSpPr txBox="1"/>
          <p:nvPr/>
        </p:nvSpPr>
        <p:spPr>
          <a:xfrm>
            <a:off x="11149100" y="5177692"/>
            <a:ext cx="4143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sz="3200" b="1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7" name="Google Shape;257;g39b7951dcad_0_3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3287" y="6104366"/>
            <a:ext cx="3031175" cy="6789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g39b7951dcad_0_3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31943" y="5860450"/>
            <a:ext cx="874319" cy="922895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g39b7951dcad_0_368"/>
          <p:cNvSpPr/>
          <p:nvPr/>
        </p:nvSpPr>
        <p:spPr>
          <a:xfrm>
            <a:off x="5021279" y="6205543"/>
            <a:ext cx="1653900" cy="4767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17200" cap="flat" cmpd="sng">
            <a:solidFill>
              <a:srgbClr val="07376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65250" tIns="165250" rIns="165250" bIns="1652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53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60" name="Google Shape;260;g39b7951dcad_0_36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895838" y="5944638"/>
            <a:ext cx="3115392" cy="7545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g39b7951dcad_0_36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6883303" y="5860425"/>
            <a:ext cx="898611" cy="922898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g39b7951dcad_0_368"/>
          <p:cNvSpPr/>
          <p:nvPr/>
        </p:nvSpPr>
        <p:spPr>
          <a:xfrm>
            <a:off x="14097350" y="6076941"/>
            <a:ext cx="1699800" cy="489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17700" cap="flat" cmpd="sng">
            <a:solidFill>
              <a:srgbClr val="07376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69850" tIns="169850" rIns="169850" bIns="1698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60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3" name="Google Shape;263;g39b7951dcad_0_368"/>
          <p:cNvSpPr txBox="1"/>
          <p:nvPr/>
        </p:nvSpPr>
        <p:spPr>
          <a:xfrm>
            <a:off x="3761388" y="7179925"/>
            <a:ext cx="10650600" cy="8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>
                <a:solidFill>
                  <a:schemeClr val="dk1"/>
                </a:solidFill>
                <a:latin typeface="Cabin Condensed"/>
                <a:ea typeface="Cabin Condensed"/>
                <a:cs typeface="Cabin Condensed"/>
                <a:sym typeface="Cabin Condensed"/>
              </a:rPr>
              <a:t>We can retrieve multiple elements as well</a:t>
            </a:r>
            <a:endParaRPr/>
          </a:p>
        </p:txBody>
      </p:sp>
      <p:pic>
        <p:nvPicPr>
          <p:cNvPr id="264" name="Google Shape;264;g39b7951dcad_0_36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889940" y="8178131"/>
            <a:ext cx="3279424" cy="673850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g39b7951dcad_0_368"/>
          <p:cNvSpPr/>
          <p:nvPr/>
        </p:nvSpPr>
        <p:spPr>
          <a:xfrm>
            <a:off x="8021860" y="8278541"/>
            <a:ext cx="1641300" cy="4731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17075" cap="flat" cmpd="sng">
            <a:solidFill>
              <a:srgbClr val="07376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64000" tIns="164000" rIns="164000" bIns="1640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511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66" name="Google Shape;266;g39b7951dcad_0_36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0515658" y="8057137"/>
            <a:ext cx="3767782" cy="915926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g39b7951dcad_0_368"/>
          <p:cNvSpPr txBox="1"/>
          <p:nvPr/>
        </p:nvSpPr>
        <p:spPr>
          <a:xfrm>
            <a:off x="5008038" y="9245950"/>
            <a:ext cx="8157300" cy="8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>
                <a:solidFill>
                  <a:schemeClr val="dk1"/>
                </a:solidFill>
                <a:latin typeface="Cabin Condensed"/>
                <a:ea typeface="Cabin Condensed"/>
                <a:cs typeface="Cabin Condensed"/>
                <a:sym typeface="Cabin Condensed"/>
              </a:rPr>
              <a:t>Note: the last index is exclusive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521</Words>
  <Application>Microsoft Macintosh PowerPoint</Application>
  <PresentationFormat>Custom</PresentationFormat>
  <Paragraphs>68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Calibri</vt:lpstr>
      <vt:lpstr>Impact</vt:lpstr>
      <vt:lpstr>Cabin Condensed</vt:lpstr>
      <vt:lpstr>Open Sans</vt:lpstr>
      <vt:lpstr>Arial</vt:lpstr>
      <vt:lpstr>Anta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Alice Xu</cp:lastModifiedBy>
  <cp:revision>1</cp:revision>
  <dcterms:created xsi:type="dcterms:W3CDTF">2006-08-16T00:00:00Z</dcterms:created>
  <dcterms:modified xsi:type="dcterms:W3CDTF">2025-10-23T23:02:38Z</dcterms:modified>
</cp:coreProperties>
</file>